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charts/chart1.xml" ContentType="application/vnd.openxmlformats-officedocument.drawingml.chart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4"/>
  </p:notesMasterIdLst>
  <p:handoutMasterIdLst>
    <p:handoutMasterId r:id="rId125"/>
  </p:handoutMasterIdLst>
  <p:sldIdLst>
    <p:sldId id="383" r:id="rId2"/>
    <p:sldId id="256" r:id="rId3"/>
    <p:sldId id="384" r:id="rId4"/>
    <p:sldId id="403" r:id="rId5"/>
    <p:sldId id="417" r:id="rId6"/>
    <p:sldId id="376" r:id="rId7"/>
    <p:sldId id="422" r:id="rId8"/>
    <p:sldId id="423" r:id="rId9"/>
    <p:sldId id="431" r:id="rId10"/>
    <p:sldId id="386" r:id="rId11"/>
    <p:sldId id="401" r:id="rId12"/>
    <p:sldId id="399" r:id="rId13"/>
    <p:sldId id="425" r:id="rId14"/>
    <p:sldId id="426" r:id="rId15"/>
    <p:sldId id="459" r:id="rId16"/>
    <p:sldId id="460" r:id="rId17"/>
    <p:sldId id="462" r:id="rId18"/>
    <p:sldId id="302" r:id="rId19"/>
    <p:sldId id="257" r:id="rId20"/>
    <p:sldId id="258" r:id="rId21"/>
    <p:sldId id="347" r:id="rId22"/>
    <p:sldId id="260" r:id="rId23"/>
    <p:sldId id="372" r:id="rId24"/>
    <p:sldId id="371" r:id="rId25"/>
    <p:sldId id="261" r:id="rId26"/>
    <p:sldId id="259" r:id="rId27"/>
    <p:sldId id="265" r:id="rId28"/>
    <p:sldId id="264" r:id="rId29"/>
    <p:sldId id="263" r:id="rId30"/>
    <p:sldId id="377" r:id="rId31"/>
    <p:sldId id="348" r:id="rId32"/>
    <p:sldId id="349" r:id="rId33"/>
    <p:sldId id="315" r:id="rId34"/>
    <p:sldId id="267" r:id="rId35"/>
    <p:sldId id="269" r:id="rId36"/>
    <p:sldId id="268" r:id="rId37"/>
    <p:sldId id="270" r:id="rId38"/>
    <p:sldId id="353" r:id="rId39"/>
    <p:sldId id="271" r:id="rId40"/>
    <p:sldId id="272" r:id="rId41"/>
    <p:sldId id="273" r:id="rId42"/>
    <p:sldId id="317" r:id="rId43"/>
    <p:sldId id="434" r:id="rId44"/>
    <p:sldId id="274" r:id="rId45"/>
    <p:sldId id="359" r:id="rId46"/>
    <p:sldId id="275" r:id="rId47"/>
    <p:sldId id="276" r:id="rId48"/>
    <p:sldId id="354" r:id="rId49"/>
    <p:sldId id="364" r:id="rId50"/>
    <p:sldId id="277" r:id="rId51"/>
    <p:sldId id="325" r:id="rId52"/>
    <p:sldId id="380" r:id="rId53"/>
    <p:sldId id="432" r:id="rId54"/>
    <p:sldId id="379" r:id="rId55"/>
    <p:sldId id="365" r:id="rId56"/>
    <p:sldId id="378" r:id="rId57"/>
    <p:sldId id="356" r:id="rId58"/>
    <p:sldId id="324" r:id="rId59"/>
    <p:sldId id="333" r:id="rId60"/>
    <p:sldId id="320" r:id="rId61"/>
    <p:sldId id="321" r:id="rId62"/>
    <p:sldId id="322" r:id="rId63"/>
    <p:sldId id="342" r:id="rId64"/>
    <p:sldId id="318" r:id="rId65"/>
    <p:sldId id="319" r:id="rId66"/>
    <p:sldId id="334" r:id="rId67"/>
    <p:sldId id="313" r:id="rId68"/>
    <p:sldId id="314" r:id="rId69"/>
    <p:sldId id="461" r:id="rId70"/>
    <p:sldId id="366" r:id="rId71"/>
    <p:sldId id="345" r:id="rId72"/>
    <p:sldId id="279" r:id="rId73"/>
    <p:sldId id="339" r:id="rId74"/>
    <p:sldId id="336" r:id="rId75"/>
    <p:sldId id="340" r:id="rId76"/>
    <p:sldId id="335" r:id="rId77"/>
    <p:sldId id="430" r:id="rId78"/>
    <p:sldId id="374" r:id="rId79"/>
    <p:sldId id="337" r:id="rId80"/>
    <p:sldId id="360" r:id="rId81"/>
    <p:sldId id="361" r:id="rId82"/>
    <p:sldId id="362" r:id="rId83"/>
    <p:sldId id="363" r:id="rId84"/>
    <p:sldId id="344" r:id="rId85"/>
    <p:sldId id="346" r:id="rId86"/>
    <p:sldId id="281" r:id="rId87"/>
    <p:sldId id="357" r:id="rId88"/>
    <p:sldId id="312" r:id="rId89"/>
    <p:sldId id="282" r:id="rId90"/>
    <p:sldId id="464" r:id="rId91"/>
    <p:sldId id="463" r:id="rId92"/>
    <p:sldId id="283" r:id="rId93"/>
    <p:sldId id="285" r:id="rId94"/>
    <p:sldId id="456" r:id="rId95"/>
    <p:sldId id="358" r:id="rId96"/>
    <p:sldId id="287" r:id="rId97"/>
    <p:sldId id="286" r:id="rId98"/>
    <p:sldId id="284" r:id="rId99"/>
    <p:sldId id="288" r:id="rId100"/>
    <p:sldId id="301" r:id="rId101"/>
    <p:sldId id="292" r:id="rId102"/>
    <p:sldId id="351" r:id="rId103"/>
    <p:sldId id="289" r:id="rId104"/>
    <p:sldId id="369" r:id="rId105"/>
    <p:sldId id="381" r:id="rId106"/>
    <p:sldId id="368" r:id="rId107"/>
    <p:sldId id="367" r:id="rId108"/>
    <p:sldId id="370" r:id="rId109"/>
    <p:sldId id="373" r:id="rId110"/>
    <p:sldId id="299" r:id="rId111"/>
    <p:sldId id="303" r:id="rId112"/>
    <p:sldId id="350" r:id="rId113"/>
    <p:sldId id="300" r:id="rId114"/>
    <p:sldId id="457" r:id="rId115"/>
    <p:sldId id="293" r:id="rId116"/>
    <p:sldId id="294" r:id="rId117"/>
    <p:sldId id="305" r:id="rId118"/>
    <p:sldId id="338" r:id="rId119"/>
    <p:sldId id="352" r:id="rId120"/>
    <p:sldId id="306" r:id="rId121"/>
    <p:sldId id="307" r:id="rId122"/>
    <p:sldId id="458" r:id="rId1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ito Arruñada" initials="BA" lastIdx="1" clrIdx="0">
    <p:extLst>
      <p:ext uri="{19B8F6BF-5375-455C-9EA6-DF929625EA0E}">
        <p15:presenceInfo xmlns:p15="http://schemas.microsoft.com/office/powerpoint/2012/main" userId="Benito Arruña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CC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6082" autoAdjust="0"/>
    <p:restoredTop sz="86395" autoAdjust="0"/>
  </p:normalViewPr>
  <p:slideViewPr>
    <p:cSldViewPr snapToObjects="1">
      <p:cViewPr varScale="1">
        <p:scale>
          <a:sx n="129" d="100"/>
          <a:sy n="129" d="100"/>
        </p:scale>
        <p:origin x="103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7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-16644"/>
    </p:cViewPr>
  </p:sorterViewPr>
  <p:notesViewPr>
    <p:cSldViewPr snapToObjects="1">
      <p:cViewPr varScale="1">
        <p:scale>
          <a:sx n="28" d="100"/>
          <a:sy n="28" d="100"/>
        </p:scale>
        <p:origin x="-1266" y="-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notesMaster" Target="notesMasters/notesMaster1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9.xml"/><Relationship Id="rId13" Type="http://schemas.openxmlformats.org/officeDocument/2006/relationships/slide" Target="slides/slide72.xml"/><Relationship Id="rId18" Type="http://schemas.openxmlformats.org/officeDocument/2006/relationships/slide" Target="slides/slide100.xml"/><Relationship Id="rId3" Type="http://schemas.openxmlformats.org/officeDocument/2006/relationships/slide" Target="slides/slide22.xml"/><Relationship Id="rId21" Type="http://schemas.openxmlformats.org/officeDocument/2006/relationships/slide" Target="slides/slide110.xml"/><Relationship Id="rId7" Type="http://schemas.openxmlformats.org/officeDocument/2006/relationships/slide" Target="slides/slide37.xml"/><Relationship Id="rId12" Type="http://schemas.openxmlformats.org/officeDocument/2006/relationships/slide" Target="slides/slide51.xml"/><Relationship Id="rId17" Type="http://schemas.openxmlformats.org/officeDocument/2006/relationships/slide" Target="slides/slide98.xml"/><Relationship Id="rId2" Type="http://schemas.openxmlformats.org/officeDocument/2006/relationships/slide" Target="slides/slide19.xml"/><Relationship Id="rId16" Type="http://schemas.openxmlformats.org/officeDocument/2006/relationships/slide" Target="slides/slide96.xml"/><Relationship Id="rId20" Type="http://schemas.openxmlformats.org/officeDocument/2006/relationships/slide" Target="slides/slide103.xml"/><Relationship Id="rId1" Type="http://schemas.openxmlformats.org/officeDocument/2006/relationships/slide" Target="slides/slide2.xml"/><Relationship Id="rId6" Type="http://schemas.openxmlformats.org/officeDocument/2006/relationships/slide" Target="slides/slide36.xml"/><Relationship Id="rId11" Type="http://schemas.openxmlformats.org/officeDocument/2006/relationships/slide" Target="slides/slide50.xml"/><Relationship Id="rId5" Type="http://schemas.openxmlformats.org/officeDocument/2006/relationships/slide" Target="slides/slide35.xml"/><Relationship Id="rId15" Type="http://schemas.openxmlformats.org/officeDocument/2006/relationships/slide" Target="slides/slide93.xml"/><Relationship Id="rId23" Type="http://schemas.openxmlformats.org/officeDocument/2006/relationships/slide" Target="slides/slide116.xml"/><Relationship Id="rId10" Type="http://schemas.openxmlformats.org/officeDocument/2006/relationships/slide" Target="slides/slide47.xml"/><Relationship Id="rId19" Type="http://schemas.openxmlformats.org/officeDocument/2006/relationships/slide" Target="slides/slide101.xml"/><Relationship Id="rId4" Type="http://schemas.openxmlformats.org/officeDocument/2006/relationships/slide" Target="slides/slide25.xml"/><Relationship Id="rId9" Type="http://schemas.openxmlformats.org/officeDocument/2006/relationships/slide" Target="slides/slide44.xml"/><Relationship Id="rId14" Type="http://schemas.openxmlformats.org/officeDocument/2006/relationships/slide" Target="slides/slide89.xml"/><Relationship Id="rId22" Type="http://schemas.openxmlformats.org/officeDocument/2006/relationships/slide" Target="slides/slide11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ito%20Arru&#241;ada\Documents\Socratic%20choice%20by%20types%20of%20stud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75327200261641"/>
          <c:y val="4.2833795081170432E-2"/>
          <c:w val="0.84173427185238214"/>
          <c:h val="0.90275833576358777"/>
        </c:manualLayout>
      </c:layout>
      <c:lineChart>
        <c:grouping val="standard"/>
        <c:varyColors val="0"/>
        <c:ser>
          <c:idx val="0"/>
          <c:order val="0"/>
          <c:tx>
            <c:strRef>
              <c:f>Hoja1!$B$7</c:f>
              <c:strCache>
                <c:ptCount val="1"/>
                <c:pt idx="0">
                  <c:v>Traditional method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Hoja1!$A$8:$A$108</c:f>
              <c:numCache>
                <c:formatCode>0%</c:formatCode>
                <c:ptCount val="101"/>
                <c:pt idx="0">
                  <c:v>4.0000000000000022E-2</c:v>
                </c:pt>
                <c:pt idx="1">
                  <c:v>4.1500000000000002E-2</c:v>
                </c:pt>
                <c:pt idx="2">
                  <c:v>4.3000000000000003E-2</c:v>
                </c:pt>
                <c:pt idx="3">
                  <c:v>4.4500000000000033E-2</c:v>
                </c:pt>
                <c:pt idx="4">
                  <c:v>4.6000000000000013E-2</c:v>
                </c:pt>
                <c:pt idx="5">
                  <c:v>4.7500000000000021E-2</c:v>
                </c:pt>
                <c:pt idx="6">
                  <c:v>4.9000000000000113E-2</c:v>
                </c:pt>
                <c:pt idx="7">
                  <c:v>5.0500000000000024E-2</c:v>
                </c:pt>
                <c:pt idx="8">
                  <c:v>5.2000000000000032E-2</c:v>
                </c:pt>
                <c:pt idx="9">
                  <c:v>5.3500000000000013E-2</c:v>
                </c:pt>
                <c:pt idx="10">
                  <c:v>5.5000000000000021E-2</c:v>
                </c:pt>
                <c:pt idx="11">
                  <c:v>5.6500000000000015E-2</c:v>
                </c:pt>
                <c:pt idx="12">
                  <c:v>5.8000000000000031E-2</c:v>
                </c:pt>
                <c:pt idx="13">
                  <c:v>5.9500000000000094E-2</c:v>
                </c:pt>
                <c:pt idx="14">
                  <c:v>6.1000000000000026E-2</c:v>
                </c:pt>
                <c:pt idx="15">
                  <c:v>6.2500000000000028E-2</c:v>
                </c:pt>
                <c:pt idx="16">
                  <c:v>6.4000000000000112E-2</c:v>
                </c:pt>
                <c:pt idx="17">
                  <c:v>6.550000000000003E-2</c:v>
                </c:pt>
                <c:pt idx="18">
                  <c:v>6.7000000000000073E-2</c:v>
                </c:pt>
                <c:pt idx="19">
                  <c:v>6.8500000000000033E-2</c:v>
                </c:pt>
                <c:pt idx="20">
                  <c:v>7.0000000000000034E-2</c:v>
                </c:pt>
                <c:pt idx="21">
                  <c:v>7.1500000000000022E-2</c:v>
                </c:pt>
                <c:pt idx="22">
                  <c:v>7.3000000000000037E-2</c:v>
                </c:pt>
                <c:pt idx="23">
                  <c:v>7.4500000000000094E-2</c:v>
                </c:pt>
                <c:pt idx="24">
                  <c:v>7.6000000000000054E-2</c:v>
                </c:pt>
                <c:pt idx="25">
                  <c:v>7.7500000000000083E-2</c:v>
                </c:pt>
                <c:pt idx="26">
                  <c:v>7.9000000000000348E-2</c:v>
                </c:pt>
                <c:pt idx="27">
                  <c:v>8.0500000000000224E-2</c:v>
                </c:pt>
                <c:pt idx="28">
                  <c:v>8.2000000000000031E-2</c:v>
                </c:pt>
                <c:pt idx="29">
                  <c:v>8.3500000000000268E-2</c:v>
                </c:pt>
                <c:pt idx="30">
                  <c:v>8.5000000000000048E-2</c:v>
                </c:pt>
                <c:pt idx="31">
                  <c:v>8.6500000000000202E-2</c:v>
                </c:pt>
                <c:pt idx="32">
                  <c:v>8.8000000000000245E-2</c:v>
                </c:pt>
                <c:pt idx="33">
                  <c:v>8.9500000000000246E-2</c:v>
                </c:pt>
                <c:pt idx="34">
                  <c:v>9.1000000000000053E-2</c:v>
                </c:pt>
                <c:pt idx="35">
                  <c:v>9.2500000000000068E-2</c:v>
                </c:pt>
                <c:pt idx="36">
                  <c:v>9.4000000000000097E-2</c:v>
                </c:pt>
                <c:pt idx="37">
                  <c:v>9.5500000000000265E-2</c:v>
                </c:pt>
                <c:pt idx="38">
                  <c:v>9.7000000000000045E-2</c:v>
                </c:pt>
                <c:pt idx="39">
                  <c:v>9.8500000000000268E-2</c:v>
                </c:pt>
                <c:pt idx="40">
                  <c:v>0.10000000000000006</c:v>
                </c:pt>
                <c:pt idx="41">
                  <c:v>0.10150000000000006</c:v>
                </c:pt>
                <c:pt idx="42">
                  <c:v>0.10300000000000006</c:v>
                </c:pt>
                <c:pt idx="43">
                  <c:v>0.10450000000000009</c:v>
                </c:pt>
                <c:pt idx="44">
                  <c:v>0.10600000000000009</c:v>
                </c:pt>
                <c:pt idx="45">
                  <c:v>0.10750000000000012</c:v>
                </c:pt>
                <c:pt idx="46">
                  <c:v>0.10900000000000012</c:v>
                </c:pt>
                <c:pt idx="47">
                  <c:v>0.11050000000000007</c:v>
                </c:pt>
                <c:pt idx="48">
                  <c:v>0.11200000000000007</c:v>
                </c:pt>
                <c:pt idx="49">
                  <c:v>0.11350000000000007</c:v>
                </c:pt>
                <c:pt idx="50">
                  <c:v>0.11500000000000007</c:v>
                </c:pt>
                <c:pt idx="51">
                  <c:v>0.11650000000000009</c:v>
                </c:pt>
                <c:pt idx="52">
                  <c:v>0.11800000000000009</c:v>
                </c:pt>
                <c:pt idx="53">
                  <c:v>0.11950000000000009</c:v>
                </c:pt>
                <c:pt idx="54">
                  <c:v>0.12100000000000009</c:v>
                </c:pt>
                <c:pt idx="55">
                  <c:v>0.12250000000000009</c:v>
                </c:pt>
                <c:pt idx="56">
                  <c:v>0.12400000000000012</c:v>
                </c:pt>
                <c:pt idx="57">
                  <c:v>0.12550000000000006</c:v>
                </c:pt>
                <c:pt idx="58">
                  <c:v>0.12700000000000006</c:v>
                </c:pt>
                <c:pt idx="59">
                  <c:v>0.12850000000000006</c:v>
                </c:pt>
                <c:pt idx="60">
                  <c:v>0.13000000000000006</c:v>
                </c:pt>
                <c:pt idx="61">
                  <c:v>0.13150000000000006</c:v>
                </c:pt>
                <c:pt idx="62">
                  <c:v>0.13300000000000006</c:v>
                </c:pt>
                <c:pt idx="63">
                  <c:v>0.13450000000000006</c:v>
                </c:pt>
                <c:pt idx="64">
                  <c:v>0.13600000000000009</c:v>
                </c:pt>
                <c:pt idx="65">
                  <c:v>0.13750000000000009</c:v>
                </c:pt>
                <c:pt idx="66">
                  <c:v>0.13900000000000021</c:v>
                </c:pt>
                <c:pt idx="67">
                  <c:v>0.14050000000000021</c:v>
                </c:pt>
                <c:pt idx="68">
                  <c:v>0.14200000000000021</c:v>
                </c:pt>
                <c:pt idx="69">
                  <c:v>0.14350000000000021</c:v>
                </c:pt>
                <c:pt idx="70">
                  <c:v>0.14500000000000021</c:v>
                </c:pt>
                <c:pt idx="71">
                  <c:v>0.14650000000000021</c:v>
                </c:pt>
                <c:pt idx="72">
                  <c:v>0.14800000000000021</c:v>
                </c:pt>
                <c:pt idx="73">
                  <c:v>0.14950000000000024</c:v>
                </c:pt>
                <c:pt idx="74">
                  <c:v>0.15100000000000041</c:v>
                </c:pt>
                <c:pt idx="75">
                  <c:v>0.15250000000000041</c:v>
                </c:pt>
                <c:pt idx="76">
                  <c:v>0.15400000000000041</c:v>
                </c:pt>
                <c:pt idx="77">
                  <c:v>0.15550000000000044</c:v>
                </c:pt>
                <c:pt idx="78">
                  <c:v>0.15700000000000044</c:v>
                </c:pt>
                <c:pt idx="79">
                  <c:v>0.15850000000000075</c:v>
                </c:pt>
                <c:pt idx="80">
                  <c:v>0.16000000000000011</c:v>
                </c:pt>
                <c:pt idx="81">
                  <c:v>0.16150000000000014</c:v>
                </c:pt>
                <c:pt idx="82">
                  <c:v>0.16300000000000014</c:v>
                </c:pt>
                <c:pt idx="83">
                  <c:v>0.1645000000000002</c:v>
                </c:pt>
                <c:pt idx="84">
                  <c:v>0.1660000000000002</c:v>
                </c:pt>
                <c:pt idx="85">
                  <c:v>0.1675000000000002</c:v>
                </c:pt>
                <c:pt idx="86">
                  <c:v>0.16900000000000021</c:v>
                </c:pt>
                <c:pt idx="87">
                  <c:v>0.17050000000000021</c:v>
                </c:pt>
                <c:pt idx="88">
                  <c:v>0.17200000000000021</c:v>
                </c:pt>
                <c:pt idx="89">
                  <c:v>0.17350000000000021</c:v>
                </c:pt>
                <c:pt idx="90">
                  <c:v>0.17500000000000021</c:v>
                </c:pt>
                <c:pt idx="91">
                  <c:v>0.17650000000000021</c:v>
                </c:pt>
                <c:pt idx="92">
                  <c:v>0.17800000000000021</c:v>
                </c:pt>
                <c:pt idx="93">
                  <c:v>0.17950000000000021</c:v>
                </c:pt>
                <c:pt idx="94">
                  <c:v>0.18100000000000024</c:v>
                </c:pt>
                <c:pt idx="95">
                  <c:v>0.18250000000000041</c:v>
                </c:pt>
                <c:pt idx="96">
                  <c:v>0.18400000000000041</c:v>
                </c:pt>
                <c:pt idx="97">
                  <c:v>0.18550000000000041</c:v>
                </c:pt>
                <c:pt idx="98">
                  <c:v>0.18700000000000044</c:v>
                </c:pt>
                <c:pt idx="99">
                  <c:v>0.18850000000000044</c:v>
                </c:pt>
                <c:pt idx="100">
                  <c:v>0.19000000000000014</c:v>
                </c:pt>
              </c:numCache>
            </c:numRef>
          </c:cat>
          <c:val>
            <c:numRef>
              <c:f>Hoja1!$B$8:$B$108</c:f>
              <c:numCache>
                <c:formatCode>#,##0.00</c:formatCode>
                <c:ptCount val="101"/>
                <c:pt idx="0">
                  <c:v>45.5</c:v>
                </c:pt>
                <c:pt idx="1">
                  <c:v>43.421686746987952</c:v>
                </c:pt>
                <c:pt idx="2">
                  <c:v>41.488372093023251</c:v>
                </c:pt>
                <c:pt idx="3">
                  <c:v>39.685393258426963</c:v>
                </c:pt>
                <c:pt idx="4">
                  <c:v>38</c:v>
                </c:pt>
                <c:pt idx="5">
                  <c:v>36.42105263157913</c:v>
                </c:pt>
                <c:pt idx="6">
                  <c:v>34.938775510204067</c:v>
                </c:pt>
                <c:pt idx="7">
                  <c:v>33.544554455445237</c:v>
                </c:pt>
                <c:pt idx="8">
                  <c:v>32.230769230769219</c:v>
                </c:pt>
                <c:pt idx="9">
                  <c:v>30.990654205607463</c:v>
                </c:pt>
                <c:pt idx="10">
                  <c:v>29.818181818181806</c:v>
                </c:pt>
                <c:pt idx="11">
                  <c:v>28.707964601769888</c:v>
                </c:pt>
                <c:pt idx="12">
                  <c:v>27.655172413793093</c:v>
                </c:pt>
                <c:pt idx="13">
                  <c:v>26.655462184873929</c:v>
                </c:pt>
                <c:pt idx="14">
                  <c:v>25.704918032786871</c:v>
                </c:pt>
                <c:pt idx="15">
                  <c:v>24.799999999999986</c:v>
                </c:pt>
                <c:pt idx="16">
                  <c:v>23.937499999999986</c:v>
                </c:pt>
                <c:pt idx="17">
                  <c:v>23.114503816793885</c:v>
                </c:pt>
                <c:pt idx="18">
                  <c:v>22.328358208955216</c:v>
                </c:pt>
                <c:pt idx="19">
                  <c:v>21.576642335766223</c:v>
                </c:pt>
                <c:pt idx="20">
                  <c:v>20.857142857142829</c:v>
                </c:pt>
                <c:pt idx="21">
                  <c:v>20.167832167832191</c:v>
                </c:pt>
                <c:pt idx="22">
                  <c:v>19.506849315068493</c:v>
                </c:pt>
                <c:pt idx="23">
                  <c:v>18.872483221476497</c:v>
                </c:pt>
                <c:pt idx="24">
                  <c:v>18.263157894736789</c:v>
                </c:pt>
                <c:pt idx="25">
                  <c:v>17.677419354838698</c:v>
                </c:pt>
                <c:pt idx="26">
                  <c:v>17.113924050632935</c:v>
                </c:pt>
                <c:pt idx="27">
                  <c:v>16.571428571428559</c:v>
                </c:pt>
                <c:pt idx="28">
                  <c:v>16.048780487804866</c:v>
                </c:pt>
                <c:pt idx="29">
                  <c:v>15.544910179640699</c:v>
                </c:pt>
                <c:pt idx="30">
                  <c:v>15.058823529411749</c:v>
                </c:pt>
                <c:pt idx="31">
                  <c:v>14.589595375722554</c:v>
                </c:pt>
                <c:pt idx="32">
                  <c:v>14.136363636363621</c:v>
                </c:pt>
                <c:pt idx="33">
                  <c:v>13.698324022346348</c:v>
                </c:pt>
                <c:pt idx="34">
                  <c:v>13.27472527472527</c:v>
                </c:pt>
                <c:pt idx="35">
                  <c:v>12.864864864864852</c:v>
                </c:pt>
                <c:pt idx="36">
                  <c:v>12.46808510638297</c:v>
                </c:pt>
                <c:pt idx="37">
                  <c:v>12.083769633507854</c:v>
                </c:pt>
                <c:pt idx="38">
                  <c:v>11.711340206185548</c:v>
                </c:pt>
                <c:pt idx="39">
                  <c:v>11.350253807106586</c:v>
                </c:pt>
                <c:pt idx="40">
                  <c:v>11.000000000000002</c:v>
                </c:pt>
                <c:pt idx="41">
                  <c:v>10.660098522167473</c:v>
                </c:pt>
                <c:pt idx="42">
                  <c:v>10.330097087378629</c:v>
                </c:pt>
                <c:pt idx="43">
                  <c:v>10.00956937799042</c:v>
                </c:pt>
                <c:pt idx="44">
                  <c:v>9.6981132075471539</c:v>
                </c:pt>
                <c:pt idx="45">
                  <c:v>9.3953488372093563</c:v>
                </c:pt>
                <c:pt idx="46">
                  <c:v>9.1009174311926486</c:v>
                </c:pt>
                <c:pt idx="47">
                  <c:v>8.8144796380090877</c:v>
                </c:pt>
                <c:pt idx="48">
                  <c:v>8.535714285714274</c:v>
                </c:pt>
                <c:pt idx="49">
                  <c:v>8.2643171806166613</c:v>
                </c:pt>
                <c:pt idx="50">
                  <c:v>7.9999999999999893</c:v>
                </c:pt>
                <c:pt idx="51">
                  <c:v>7.7424892703862298</c:v>
                </c:pt>
                <c:pt idx="52">
                  <c:v>7.4915254237288034</c:v>
                </c:pt>
                <c:pt idx="53">
                  <c:v>7.2468619246861934</c:v>
                </c:pt>
                <c:pt idx="54">
                  <c:v>7.0082644628099064</c:v>
                </c:pt>
                <c:pt idx="55">
                  <c:v>6.7755102040816197</c:v>
                </c:pt>
                <c:pt idx="56">
                  <c:v>6.5483870967741824</c:v>
                </c:pt>
                <c:pt idx="57">
                  <c:v>6.3266932270916314</c:v>
                </c:pt>
                <c:pt idx="58">
                  <c:v>6.1102362204724265</c:v>
                </c:pt>
                <c:pt idx="59">
                  <c:v>5.8988326848248924</c:v>
                </c:pt>
                <c:pt idx="60">
                  <c:v>5.6923076923076827</c:v>
                </c:pt>
                <c:pt idx="61">
                  <c:v>5.4904942965779355</c:v>
                </c:pt>
                <c:pt idx="62">
                  <c:v>5.2932330827067791</c:v>
                </c:pt>
                <c:pt idx="63">
                  <c:v>5.1003717472118879</c:v>
                </c:pt>
                <c:pt idx="64">
                  <c:v>4.9117647058823852</c:v>
                </c:pt>
                <c:pt idx="65">
                  <c:v>4.7272727272727195</c:v>
                </c:pt>
                <c:pt idx="66">
                  <c:v>4.5467625899280524</c:v>
                </c:pt>
                <c:pt idx="67">
                  <c:v>4.3701067615658253</c:v>
                </c:pt>
                <c:pt idx="68">
                  <c:v>4.1971830985915375</c:v>
                </c:pt>
                <c:pt idx="69">
                  <c:v>4.0278745644598821</c:v>
                </c:pt>
                <c:pt idx="70">
                  <c:v>3.8620689655172189</c:v>
                </c:pt>
                <c:pt idx="71">
                  <c:v>3.6996587030716577</c:v>
                </c:pt>
                <c:pt idx="72">
                  <c:v>3.5405405405405412</c:v>
                </c:pt>
                <c:pt idx="73">
                  <c:v>3.3846153846153761</c:v>
                </c:pt>
                <c:pt idx="74">
                  <c:v>3.2317880794701903</c:v>
                </c:pt>
                <c:pt idx="75">
                  <c:v>3.0819672131147438</c:v>
                </c:pt>
                <c:pt idx="76">
                  <c:v>2.9350649350649167</c:v>
                </c:pt>
                <c:pt idx="77">
                  <c:v>2.7909967845659209</c:v>
                </c:pt>
                <c:pt idx="78">
                  <c:v>2.64968152866243</c:v>
                </c:pt>
                <c:pt idx="79">
                  <c:v>2.5110410094636983</c:v>
                </c:pt>
                <c:pt idx="80">
                  <c:v>2.3749999999999907</c:v>
                </c:pt>
                <c:pt idx="81">
                  <c:v>2.2414860681114606</c:v>
                </c:pt>
                <c:pt idx="82">
                  <c:v>2.1104294478527552</c:v>
                </c:pt>
                <c:pt idx="83">
                  <c:v>1.9817629179331211</c:v>
                </c:pt>
                <c:pt idx="84">
                  <c:v>1.8554216867469742</c:v>
                </c:pt>
                <c:pt idx="85">
                  <c:v>1.7313432835820759</c:v>
                </c:pt>
                <c:pt idx="86">
                  <c:v>1.6094674556212922</c:v>
                </c:pt>
                <c:pt idx="87">
                  <c:v>1.4897360703812232</c:v>
                </c:pt>
                <c:pt idx="88">
                  <c:v>1.3720930232558106</c:v>
                </c:pt>
                <c:pt idx="89">
                  <c:v>1.2564841498558987</c:v>
                </c:pt>
                <c:pt idx="90">
                  <c:v>1.1428571428571341</c:v>
                </c:pt>
                <c:pt idx="91">
                  <c:v>1.0311614730878098</c:v>
                </c:pt>
                <c:pt idx="92">
                  <c:v>0.92134831460673361</c:v>
                </c:pt>
                <c:pt idx="93">
                  <c:v>0.81337047353759928</c:v>
                </c:pt>
                <c:pt idx="94">
                  <c:v>0.70718232044197959</c:v>
                </c:pt>
                <c:pt idx="95">
                  <c:v>0.60273972602739179</c:v>
                </c:pt>
                <c:pt idx="96">
                  <c:v>0.49999999999999389</c:v>
                </c:pt>
                <c:pt idx="97">
                  <c:v>0.39892183288409089</c:v>
                </c:pt>
                <c:pt idx="98">
                  <c:v>0.29946524064170355</c:v>
                </c:pt>
                <c:pt idx="99">
                  <c:v>0.20159151193633221</c:v>
                </c:pt>
                <c:pt idx="100">
                  <c:v>0.10526315789472919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59-4581-9954-7E942FC991C9}"/>
            </c:ext>
          </c:extLst>
        </c:ser>
        <c:ser>
          <c:idx val="1"/>
          <c:order val="1"/>
          <c:tx>
            <c:strRef>
              <c:f>Hoja1!$C$7</c:f>
              <c:strCache>
                <c:ptCount val="1"/>
                <c:pt idx="0">
                  <c:v>Socratic method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Hoja1!$A$8:$A$108</c:f>
              <c:numCache>
                <c:formatCode>0%</c:formatCode>
                <c:ptCount val="101"/>
                <c:pt idx="0">
                  <c:v>4.0000000000000022E-2</c:v>
                </c:pt>
                <c:pt idx="1">
                  <c:v>4.1500000000000002E-2</c:v>
                </c:pt>
                <c:pt idx="2">
                  <c:v>4.3000000000000003E-2</c:v>
                </c:pt>
                <c:pt idx="3">
                  <c:v>4.4500000000000033E-2</c:v>
                </c:pt>
                <c:pt idx="4">
                  <c:v>4.6000000000000013E-2</c:v>
                </c:pt>
                <c:pt idx="5">
                  <c:v>4.7500000000000021E-2</c:v>
                </c:pt>
                <c:pt idx="6">
                  <c:v>4.9000000000000113E-2</c:v>
                </c:pt>
                <c:pt idx="7">
                  <c:v>5.0500000000000024E-2</c:v>
                </c:pt>
                <c:pt idx="8">
                  <c:v>5.2000000000000032E-2</c:v>
                </c:pt>
                <c:pt idx="9">
                  <c:v>5.3500000000000013E-2</c:v>
                </c:pt>
                <c:pt idx="10">
                  <c:v>5.5000000000000021E-2</c:v>
                </c:pt>
                <c:pt idx="11">
                  <c:v>5.6500000000000015E-2</c:v>
                </c:pt>
                <c:pt idx="12">
                  <c:v>5.8000000000000031E-2</c:v>
                </c:pt>
                <c:pt idx="13">
                  <c:v>5.9500000000000094E-2</c:v>
                </c:pt>
                <c:pt idx="14">
                  <c:v>6.1000000000000026E-2</c:v>
                </c:pt>
                <c:pt idx="15">
                  <c:v>6.2500000000000028E-2</c:v>
                </c:pt>
                <c:pt idx="16">
                  <c:v>6.4000000000000112E-2</c:v>
                </c:pt>
                <c:pt idx="17">
                  <c:v>6.550000000000003E-2</c:v>
                </c:pt>
                <c:pt idx="18">
                  <c:v>6.7000000000000073E-2</c:v>
                </c:pt>
                <c:pt idx="19">
                  <c:v>6.8500000000000033E-2</c:v>
                </c:pt>
                <c:pt idx="20">
                  <c:v>7.0000000000000034E-2</c:v>
                </c:pt>
                <c:pt idx="21">
                  <c:v>7.1500000000000022E-2</c:v>
                </c:pt>
                <c:pt idx="22">
                  <c:v>7.3000000000000037E-2</c:v>
                </c:pt>
                <c:pt idx="23">
                  <c:v>7.4500000000000094E-2</c:v>
                </c:pt>
                <c:pt idx="24">
                  <c:v>7.6000000000000054E-2</c:v>
                </c:pt>
                <c:pt idx="25">
                  <c:v>7.7500000000000083E-2</c:v>
                </c:pt>
                <c:pt idx="26">
                  <c:v>7.9000000000000348E-2</c:v>
                </c:pt>
                <c:pt idx="27">
                  <c:v>8.0500000000000224E-2</c:v>
                </c:pt>
                <c:pt idx="28">
                  <c:v>8.2000000000000031E-2</c:v>
                </c:pt>
                <c:pt idx="29">
                  <c:v>8.3500000000000268E-2</c:v>
                </c:pt>
                <c:pt idx="30">
                  <c:v>8.5000000000000048E-2</c:v>
                </c:pt>
                <c:pt idx="31">
                  <c:v>8.6500000000000202E-2</c:v>
                </c:pt>
                <c:pt idx="32">
                  <c:v>8.8000000000000245E-2</c:v>
                </c:pt>
                <c:pt idx="33">
                  <c:v>8.9500000000000246E-2</c:v>
                </c:pt>
                <c:pt idx="34">
                  <c:v>9.1000000000000053E-2</c:v>
                </c:pt>
                <c:pt idx="35">
                  <c:v>9.2500000000000068E-2</c:v>
                </c:pt>
                <c:pt idx="36">
                  <c:v>9.4000000000000097E-2</c:v>
                </c:pt>
                <c:pt idx="37">
                  <c:v>9.5500000000000265E-2</c:v>
                </c:pt>
                <c:pt idx="38">
                  <c:v>9.7000000000000045E-2</c:v>
                </c:pt>
                <c:pt idx="39">
                  <c:v>9.8500000000000268E-2</c:v>
                </c:pt>
                <c:pt idx="40">
                  <c:v>0.10000000000000006</c:v>
                </c:pt>
                <c:pt idx="41">
                  <c:v>0.10150000000000006</c:v>
                </c:pt>
                <c:pt idx="42">
                  <c:v>0.10300000000000006</c:v>
                </c:pt>
                <c:pt idx="43">
                  <c:v>0.10450000000000009</c:v>
                </c:pt>
                <c:pt idx="44">
                  <c:v>0.10600000000000009</c:v>
                </c:pt>
                <c:pt idx="45">
                  <c:v>0.10750000000000012</c:v>
                </c:pt>
                <c:pt idx="46">
                  <c:v>0.10900000000000012</c:v>
                </c:pt>
                <c:pt idx="47">
                  <c:v>0.11050000000000007</c:v>
                </c:pt>
                <c:pt idx="48">
                  <c:v>0.11200000000000007</c:v>
                </c:pt>
                <c:pt idx="49">
                  <c:v>0.11350000000000007</c:v>
                </c:pt>
                <c:pt idx="50">
                  <c:v>0.11500000000000007</c:v>
                </c:pt>
                <c:pt idx="51">
                  <c:v>0.11650000000000009</c:v>
                </c:pt>
                <c:pt idx="52">
                  <c:v>0.11800000000000009</c:v>
                </c:pt>
                <c:pt idx="53">
                  <c:v>0.11950000000000009</c:v>
                </c:pt>
                <c:pt idx="54">
                  <c:v>0.12100000000000009</c:v>
                </c:pt>
                <c:pt idx="55">
                  <c:v>0.12250000000000009</c:v>
                </c:pt>
                <c:pt idx="56">
                  <c:v>0.12400000000000012</c:v>
                </c:pt>
                <c:pt idx="57">
                  <c:v>0.12550000000000006</c:v>
                </c:pt>
                <c:pt idx="58">
                  <c:v>0.12700000000000006</c:v>
                </c:pt>
                <c:pt idx="59">
                  <c:v>0.12850000000000006</c:v>
                </c:pt>
                <c:pt idx="60">
                  <c:v>0.13000000000000006</c:v>
                </c:pt>
                <c:pt idx="61">
                  <c:v>0.13150000000000006</c:v>
                </c:pt>
                <c:pt idx="62">
                  <c:v>0.13300000000000006</c:v>
                </c:pt>
                <c:pt idx="63">
                  <c:v>0.13450000000000006</c:v>
                </c:pt>
                <c:pt idx="64">
                  <c:v>0.13600000000000009</c:v>
                </c:pt>
                <c:pt idx="65">
                  <c:v>0.13750000000000009</c:v>
                </c:pt>
                <c:pt idx="66">
                  <c:v>0.13900000000000021</c:v>
                </c:pt>
                <c:pt idx="67">
                  <c:v>0.14050000000000021</c:v>
                </c:pt>
                <c:pt idx="68">
                  <c:v>0.14200000000000021</c:v>
                </c:pt>
                <c:pt idx="69">
                  <c:v>0.14350000000000021</c:v>
                </c:pt>
                <c:pt idx="70">
                  <c:v>0.14500000000000021</c:v>
                </c:pt>
                <c:pt idx="71">
                  <c:v>0.14650000000000021</c:v>
                </c:pt>
                <c:pt idx="72">
                  <c:v>0.14800000000000021</c:v>
                </c:pt>
                <c:pt idx="73">
                  <c:v>0.14950000000000024</c:v>
                </c:pt>
                <c:pt idx="74">
                  <c:v>0.15100000000000041</c:v>
                </c:pt>
                <c:pt idx="75">
                  <c:v>0.15250000000000041</c:v>
                </c:pt>
                <c:pt idx="76">
                  <c:v>0.15400000000000041</c:v>
                </c:pt>
                <c:pt idx="77">
                  <c:v>0.15550000000000044</c:v>
                </c:pt>
                <c:pt idx="78">
                  <c:v>0.15700000000000044</c:v>
                </c:pt>
                <c:pt idx="79">
                  <c:v>0.15850000000000075</c:v>
                </c:pt>
                <c:pt idx="80">
                  <c:v>0.16000000000000011</c:v>
                </c:pt>
                <c:pt idx="81">
                  <c:v>0.16150000000000014</c:v>
                </c:pt>
                <c:pt idx="82">
                  <c:v>0.16300000000000014</c:v>
                </c:pt>
                <c:pt idx="83">
                  <c:v>0.1645000000000002</c:v>
                </c:pt>
                <c:pt idx="84">
                  <c:v>0.1660000000000002</c:v>
                </c:pt>
                <c:pt idx="85">
                  <c:v>0.1675000000000002</c:v>
                </c:pt>
                <c:pt idx="86">
                  <c:v>0.16900000000000021</c:v>
                </c:pt>
                <c:pt idx="87">
                  <c:v>0.17050000000000021</c:v>
                </c:pt>
                <c:pt idx="88">
                  <c:v>0.17200000000000021</c:v>
                </c:pt>
                <c:pt idx="89">
                  <c:v>0.17350000000000021</c:v>
                </c:pt>
                <c:pt idx="90">
                  <c:v>0.17500000000000021</c:v>
                </c:pt>
                <c:pt idx="91">
                  <c:v>0.17650000000000021</c:v>
                </c:pt>
                <c:pt idx="92">
                  <c:v>0.17800000000000021</c:v>
                </c:pt>
                <c:pt idx="93">
                  <c:v>0.17950000000000021</c:v>
                </c:pt>
                <c:pt idx="94">
                  <c:v>0.18100000000000024</c:v>
                </c:pt>
                <c:pt idx="95">
                  <c:v>0.18250000000000041</c:v>
                </c:pt>
                <c:pt idx="96">
                  <c:v>0.18400000000000041</c:v>
                </c:pt>
                <c:pt idx="97">
                  <c:v>0.18550000000000041</c:v>
                </c:pt>
                <c:pt idx="98">
                  <c:v>0.18700000000000044</c:v>
                </c:pt>
                <c:pt idx="99">
                  <c:v>0.18850000000000044</c:v>
                </c:pt>
                <c:pt idx="100">
                  <c:v>0.19000000000000014</c:v>
                </c:pt>
              </c:numCache>
            </c:numRef>
          </c:cat>
          <c:val>
            <c:numRef>
              <c:f>Hoja1!$C$8:$C$108</c:f>
              <c:numCache>
                <c:formatCode>#,##0.00</c:formatCode>
                <c:ptCount val="101"/>
                <c:pt idx="0">
                  <c:v>55</c:v>
                </c:pt>
                <c:pt idx="1">
                  <c:v>52.289156626506013</c:v>
                </c:pt>
                <c:pt idx="2">
                  <c:v>49.767441860465105</c:v>
                </c:pt>
                <c:pt idx="3">
                  <c:v>47.41573033707887</c:v>
                </c:pt>
                <c:pt idx="4">
                  <c:v>45.217391304347814</c:v>
                </c:pt>
                <c:pt idx="5">
                  <c:v>43.157894736841975</c:v>
                </c:pt>
                <c:pt idx="6">
                  <c:v>41.224489795918345</c:v>
                </c:pt>
                <c:pt idx="7">
                  <c:v>39.405940594059402</c:v>
                </c:pt>
                <c:pt idx="8">
                  <c:v>37.692307692307679</c:v>
                </c:pt>
                <c:pt idx="9">
                  <c:v>36.074766355139992</c:v>
                </c:pt>
                <c:pt idx="10">
                  <c:v>34.545454545454525</c:v>
                </c:pt>
                <c:pt idx="11">
                  <c:v>33.097345132743349</c:v>
                </c:pt>
                <c:pt idx="12">
                  <c:v>31.72413793103447</c:v>
                </c:pt>
                <c:pt idx="13">
                  <c:v>30.420168067226875</c:v>
                </c:pt>
                <c:pt idx="14">
                  <c:v>29.180327868852444</c:v>
                </c:pt>
                <c:pt idx="15">
                  <c:v>27.999999999999986</c:v>
                </c:pt>
                <c:pt idx="16">
                  <c:v>26.874999999999993</c:v>
                </c:pt>
                <c:pt idx="17">
                  <c:v>25.801526717557227</c:v>
                </c:pt>
                <c:pt idx="18">
                  <c:v>24.776119402984989</c:v>
                </c:pt>
                <c:pt idx="19">
                  <c:v>23.795620437956106</c:v>
                </c:pt>
                <c:pt idx="20">
                  <c:v>22.857142857142829</c:v>
                </c:pt>
                <c:pt idx="21">
                  <c:v>21.958041958041889</c:v>
                </c:pt>
                <c:pt idx="22">
                  <c:v>21.095890410958894</c:v>
                </c:pt>
                <c:pt idx="23">
                  <c:v>20.268456375838817</c:v>
                </c:pt>
                <c:pt idx="24">
                  <c:v>19.473684210526184</c:v>
                </c:pt>
                <c:pt idx="25">
                  <c:v>18.709677419354833</c:v>
                </c:pt>
                <c:pt idx="26">
                  <c:v>17.974683544303677</c:v>
                </c:pt>
                <c:pt idx="27">
                  <c:v>17.267080745341602</c:v>
                </c:pt>
                <c:pt idx="28">
                  <c:v>16.58536585365853</c:v>
                </c:pt>
                <c:pt idx="29">
                  <c:v>15.928143712574798</c:v>
                </c:pt>
                <c:pt idx="30">
                  <c:v>15.294117647058798</c:v>
                </c:pt>
                <c:pt idx="31">
                  <c:v>14.682080924855477</c:v>
                </c:pt>
                <c:pt idx="32">
                  <c:v>14.090909090909079</c:v>
                </c:pt>
                <c:pt idx="33">
                  <c:v>13.519553072625706</c:v>
                </c:pt>
                <c:pt idx="34">
                  <c:v>12.967032967032956</c:v>
                </c:pt>
                <c:pt idx="35">
                  <c:v>12.432432432432424</c:v>
                </c:pt>
                <c:pt idx="36">
                  <c:v>11.914893617021272</c:v>
                </c:pt>
                <c:pt idx="37">
                  <c:v>11.413612565445026</c:v>
                </c:pt>
                <c:pt idx="38">
                  <c:v>10.927835051546404</c:v>
                </c:pt>
                <c:pt idx="39">
                  <c:v>10.456852791878159</c:v>
                </c:pt>
                <c:pt idx="40">
                  <c:v>10.000000000000002</c:v>
                </c:pt>
                <c:pt idx="41">
                  <c:v>9.5566502463054555</c:v>
                </c:pt>
                <c:pt idx="42">
                  <c:v>9.126213592232995</c:v>
                </c:pt>
                <c:pt idx="43">
                  <c:v>8.7081339712917973</c:v>
                </c:pt>
                <c:pt idx="44">
                  <c:v>8.3018867924528177</c:v>
                </c:pt>
                <c:pt idx="45">
                  <c:v>7.9069767441860321</c:v>
                </c:pt>
                <c:pt idx="46">
                  <c:v>7.5229357798164465</c:v>
                </c:pt>
                <c:pt idx="47">
                  <c:v>7.1493212669683075</c:v>
                </c:pt>
                <c:pt idx="48">
                  <c:v>6.7857142857142714</c:v>
                </c:pt>
                <c:pt idx="49">
                  <c:v>6.4317180616739984</c:v>
                </c:pt>
                <c:pt idx="50">
                  <c:v>6.0869565217391175</c:v>
                </c:pt>
                <c:pt idx="51">
                  <c:v>5.7510729613733824</c:v>
                </c:pt>
                <c:pt idx="52">
                  <c:v>5.4237288135593094</c:v>
                </c:pt>
                <c:pt idx="53">
                  <c:v>5.1046025104602357</c:v>
                </c:pt>
                <c:pt idx="54">
                  <c:v>4.7933884297520528</c:v>
                </c:pt>
                <c:pt idx="55">
                  <c:v>4.4897959183673404</c:v>
                </c:pt>
                <c:pt idx="56">
                  <c:v>4.1935483870967616</c:v>
                </c:pt>
                <c:pt idx="57">
                  <c:v>3.9043824701195113</c:v>
                </c:pt>
                <c:pt idx="58">
                  <c:v>3.6220472440944782</c:v>
                </c:pt>
                <c:pt idx="59">
                  <c:v>3.3463035019455152</c:v>
                </c:pt>
                <c:pt idx="60">
                  <c:v>3.076923076923066</c:v>
                </c:pt>
                <c:pt idx="61">
                  <c:v>2.8136882129277474</c:v>
                </c:pt>
                <c:pt idx="62">
                  <c:v>2.5563909774435984</c:v>
                </c:pt>
                <c:pt idx="63">
                  <c:v>2.3048327137546347</c:v>
                </c:pt>
                <c:pt idx="64">
                  <c:v>2.0588235294117538</c:v>
                </c:pt>
                <c:pt idx="65">
                  <c:v>1.8181818181818061</c:v>
                </c:pt>
                <c:pt idx="66">
                  <c:v>1.5827338129496298</c:v>
                </c:pt>
                <c:pt idx="67">
                  <c:v>1.3523131672597763</c:v>
                </c:pt>
                <c:pt idx="68">
                  <c:v>1.1267605633802749</c:v>
                </c:pt>
                <c:pt idx="69">
                  <c:v>0.90592334494772053</c:v>
                </c:pt>
                <c:pt idx="70">
                  <c:v>0.6896551724137886</c:v>
                </c:pt>
                <c:pt idx="71">
                  <c:v>0.47781569965869342</c:v>
                </c:pt>
                <c:pt idx="72">
                  <c:v>0.27027027027026107</c:v>
                </c:pt>
                <c:pt idx="73">
                  <c:v>6.6889632107013722E-2</c:v>
                </c:pt>
                <c:pt idx="74">
                  <c:v>-0.13245033112583907</c:v>
                </c:pt>
                <c:pt idx="75">
                  <c:v>-0.32786885245902841</c:v>
                </c:pt>
                <c:pt idx="76">
                  <c:v>-0.5194805194805312</c:v>
                </c:pt>
                <c:pt idx="77">
                  <c:v>-0.70739549839229465</c:v>
                </c:pt>
                <c:pt idx="78">
                  <c:v>-0.89171974522293651</c:v>
                </c:pt>
                <c:pt idx="79">
                  <c:v>-1.0725552050473297</c:v>
                </c:pt>
                <c:pt idx="80">
                  <c:v>-1.2500000000000107</c:v>
                </c:pt>
                <c:pt idx="81">
                  <c:v>-1.4241486068111548</c:v>
                </c:pt>
                <c:pt idx="82">
                  <c:v>-1.5950920245398881</c:v>
                </c:pt>
                <c:pt idx="83">
                  <c:v>-1.7629179331307163</c:v>
                </c:pt>
                <c:pt idx="84">
                  <c:v>-1.9277108433735084</c:v>
                </c:pt>
                <c:pt idx="85">
                  <c:v>-2.0895522388059802</c:v>
                </c:pt>
                <c:pt idx="86">
                  <c:v>-2.248520710059192</c:v>
                </c:pt>
                <c:pt idx="87">
                  <c:v>-2.4046920821114455</c:v>
                </c:pt>
                <c:pt idx="88">
                  <c:v>-2.5581395348837277</c:v>
                </c:pt>
                <c:pt idx="89">
                  <c:v>-2.7089337175792711</c:v>
                </c:pt>
                <c:pt idx="90">
                  <c:v>-2.8571428571428683</c:v>
                </c:pt>
                <c:pt idx="91">
                  <c:v>-3.0028328611898125</c:v>
                </c:pt>
                <c:pt idx="92">
                  <c:v>-3.1460674157303465</c:v>
                </c:pt>
                <c:pt idx="93">
                  <c:v>-3.2869080779944402</c:v>
                </c:pt>
                <c:pt idx="94">
                  <c:v>-3.4254143646408934</c:v>
                </c:pt>
                <c:pt idx="95">
                  <c:v>-3.5616438356164473</c:v>
                </c:pt>
                <c:pt idx="96">
                  <c:v>-3.6956521739130341</c:v>
                </c:pt>
                <c:pt idx="97">
                  <c:v>-3.8274932614555452</c:v>
                </c:pt>
                <c:pt idx="98">
                  <c:v>-3.9572192513369226</c:v>
                </c:pt>
                <c:pt idx="99">
                  <c:v>-4.0848806366047645</c:v>
                </c:pt>
                <c:pt idx="100">
                  <c:v>-4.2105263157894806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59-4581-9954-7E942FC99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978624"/>
        <c:axId val="93980160"/>
      </c:lineChart>
      <c:catAx>
        <c:axId val="9397862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93980160"/>
        <c:crossesAt val="-5"/>
        <c:auto val="1"/>
        <c:lblAlgn val="ctr"/>
        <c:lblOffset val="100"/>
        <c:tickLblSkip val="10"/>
        <c:tickMarkSkip val="5"/>
        <c:noMultiLvlLbl val="0"/>
      </c:catAx>
      <c:valAx>
        <c:axId val="93980160"/>
        <c:scaling>
          <c:orientation val="minMax"/>
          <c:max val="40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93978624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90" rIns="92579" bIns="46290" numCol="1" anchor="t" anchorCtr="0" compatLnSpc="1">
            <a:prstTxWarp prst="textNoShape">
              <a:avLst/>
            </a:prstTxWarp>
          </a:bodyPr>
          <a:lstStyle>
            <a:lvl1pPr defTabSz="92653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90" rIns="92579" bIns="46290" numCol="1" anchor="t" anchorCtr="0" compatLnSpc="1">
            <a:prstTxWarp prst="textNoShape">
              <a:avLst/>
            </a:prstTxWarp>
          </a:bodyPr>
          <a:lstStyle>
            <a:lvl1pPr algn="r" defTabSz="92653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90" rIns="92579" bIns="46290" numCol="1" anchor="b" anchorCtr="0" compatLnSpc="1">
            <a:prstTxWarp prst="textNoShape">
              <a:avLst/>
            </a:prstTxWarp>
          </a:bodyPr>
          <a:lstStyle>
            <a:lvl1pPr defTabSz="92653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90" rIns="92579" bIns="46290" numCol="1" anchor="b" anchorCtr="0" compatLnSpc="1">
            <a:prstTxWarp prst="textNoShape">
              <a:avLst/>
            </a:prstTxWarp>
          </a:bodyPr>
          <a:lstStyle>
            <a:lvl1pPr algn="r" defTabSz="926538">
              <a:defRPr sz="1300"/>
            </a:lvl1pPr>
          </a:lstStyle>
          <a:p>
            <a:pPr>
              <a:defRPr/>
            </a:pPr>
            <a:fld id="{CF44020A-DEFB-4B3C-A0C6-1D1C7C8F2C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90" rIns="92579" bIns="46290" numCol="1" anchor="t" anchorCtr="0" compatLnSpc="1">
            <a:prstTxWarp prst="textNoShape">
              <a:avLst/>
            </a:prstTxWarp>
          </a:bodyPr>
          <a:lstStyle>
            <a:lvl1pPr defTabSz="92653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90" rIns="92579" bIns="46290" numCol="1" anchor="t" anchorCtr="0" compatLnSpc="1">
            <a:prstTxWarp prst="textNoShape">
              <a:avLst/>
            </a:prstTxWarp>
          </a:bodyPr>
          <a:lstStyle>
            <a:lvl1pPr algn="r" defTabSz="92653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6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90" rIns="92579" bIns="46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90" rIns="92579" bIns="46290" numCol="1" anchor="b" anchorCtr="0" compatLnSpc="1">
            <a:prstTxWarp prst="textNoShape">
              <a:avLst/>
            </a:prstTxWarp>
          </a:bodyPr>
          <a:lstStyle>
            <a:lvl1pPr defTabSz="92653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90" rIns="92579" bIns="46290" numCol="1" anchor="b" anchorCtr="0" compatLnSpc="1">
            <a:prstTxWarp prst="textNoShape">
              <a:avLst/>
            </a:prstTxWarp>
          </a:bodyPr>
          <a:lstStyle>
            <a:lvl1pPr algn="r" defTabSz="926538">
              <a:defRPr sz="1300"/>
            </a:lvl1pPr>
          </a:lstStyle>
          <a:p>
            <a:pPr>
              <a:defRPr/>
            </a:pPr>
            <a:fld id="{0ACFC676-1130-469D-A6DD-C7ECFF01D6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07FCA-E15F-41CC-9C53-B72B872054F9}" type="slidenum">
              <a:rPr lang="es-ES"/>
              <a:pPr/>
              <a:t>1</a:t>
            </a:fld>
            <a:endParaRPr lang="es-E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9B84EA9-120E-4C2C-B607-9278FE715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75" indent="-285721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85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39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94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56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10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5317C47-0E43-4E03-9D6D-620C9EC740F9}" type="slidenum">
              <a:rPr lang="en-US" altLang="en-US" sz="1200"/>
              <a:pPr eaLnBrk="1" hangingPunct="1"/>
              <a:t>11</a:t>
            </a:fld>
            <a:endParaRPr lang="en-US" altLang="en-US" sz="1200" dirty="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DCBD22C9-B3A6-437D-869A-CDB4714CB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114E875-8420-4874-9002-40A1D260E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23874-8A64-4579-AE10-CD338630CA8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869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23874-8A64-4579-AE10-CD338630CA8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387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FC676-1130-469D-A6DD-C7ECFF01D64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54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C62FDC7F-313A-4B1C-8BC6-B56C989D1259}" type="slidenum">
              <a:rPr lang="en-US" smtClean="0"/>
              <a:pPr defTabSz="925420"/>
              <a:t>18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01EEF4FC-1FAA-454A-9C8C-BE945A7D8094}" type="slidenum">
              <a:rPr lang="en-US" smtClean="0"/>
              <a:pPr defTabSz="925420"/>
              <a:t>19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F21338C5-8DF2-4C24-9DCE-296F551AE432}" type="slidenum">
              <a:rPr lang="en-US" smtClean="0"/>
              <a:pPr defTabSz="925420"/>
              <a:t>20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FC676-1130-469D-A6DD-C7ECFF01D64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33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27B635D7-7375-4036-9E86-108415BF7036}" type="slidenum">
              <a:rPr lang="en-US" smtClean="0"/>
              <a:pPr defTabSz="925420"/>
              <a:t>22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DFAFA2E3-28F6-48DA-AA6E-A795ACE11952}" type="slidenum">
              <a:rPr lang="en-US" smtClean="0"/>
              <a:pPr defTabSz="925420"/>
              <a:t>25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37DD9933-735D-4799-93B9-E2B8796FA35E}" type="slidenum">
              <a:rPr lang="en-US" smtClean="0"/>
              <a:pPr defTabSz="925420"/>
              <a:t>2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z="2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6FC94CAF-D4AB-43AF-96EC-A44F5160C8AC}" type="slidenum">
              <a:rPr lang="en-US" smtClean="0"/>
              <a:pPr defTabSz="925420"/>
              <a:t>26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D374C70A-ED21-407B-BE42-126BB93BC69C}" type="slidenum">
              <a:rPr lang="en-US" smtClean="0"/>
              <a:pPr defTabSz="925420"/>
              <a:t>27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65D545E5-5405-439C-B81A-3CBF739FCD6A}" type="slidenum">
              <a:rPr lang="en-US" smtClean="0"/>
              <a:pPr defTabSz="925420"/>
              <a:t>28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D634E68E-BED9-4C88-8C26-A96BB93CEE96}" type="slidenum">
              <a:rPr lang="en-US" smtClean="0"/>
              <a:pPr defTabSz="925420"/>
              <a:t>29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7097B322-3513-4ED9-954D-ACF135996417}" type="slidenum">
              <a:rPr lang="es-ES" smtClean="0">
                <a:latin typeface="Arial" pitchFamily="34" charset="0"/>
              </a:rPr>
              <a:pPr defTabSz="925420"/>
              <a:t>30</a:t>
            </a:fld>
            <a:endParaRPr lang="es-ES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36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7097B322-3513-4ED9-954D-ACF135996417}" type="slidenum">
              <a:rPr lang="es-ES" smtClean="0">
                <a:latin typeface="Arial" pitchFamily="34" charset="0"/>
              </a:rPr>
              <a:pPr defTabSz="925420"/>
              <a:t>31</a:t>
            </a:fld>
            <a:endParaRPr lang="es-ES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CB1DD31D-37BE-4181-AA61-624001F9616B}" type="slidenum">
              <a:rPr lang="es-ES" smtClean="0"/>
              <a:pPr defTabSz="925420"/>
              <a:t>32</a:t>
            </a:fld>
            <a:endParaRPr lang="es-E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2ED8AED3-AD64-4695-8056-32FE7A814FCD}" type="slidenum">
              <a:rPr lang="en-US" smtClean="0"/>
              <a:pPr defTabSz="925420"/>
              <a:t>33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BDEDF855-D0DD-4109-B820-F092D4F3FDAF}" type="slidenum">
              <a:rPr lang="en-US" smtClean="0"/>
              <a:pPr defTabSz="925420"/>
              <a:t>34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CCB71A9E-5297-4D53-A387-72A6C5410907}" type="slidenum">
              <a:rPr lang="en-US" smtClean="0"/>
              <a:pPr defTabSz="925420"/>
              <a:t>35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7041FD70-36DF-4898-8734-B61B37A361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75" indent="-285721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85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39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94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56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10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15087C3-FE82-4345-B0FB-DE2F09131120}" type="slidenum">
              <a:rPr lang="en-US" altLang="en-US" sz="1200"/>
              <a:pPr eaLnBrk="1" hangingPunct="1"/>
              <a:t>3</a:t>
            </a:fld>
            <a:endParaRPr lang="en-US" altLang="en-US" sz="1200" dirty="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71871A1-00A3-4062-995F-2D0EE6F83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5283336-3524-4AD1-871B-2F8F1AFF5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94B33816-C4E2-4249-A2DE-CE7A4D676BCA}" type="slidenum">
              <a:rPr lang="en-US" smtClean="0"/>
              <a:pPr defTabSz="925420"/>
              <a:t>36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BA4F7189-854D-47F0-B256-6CFFA9155A11}" type="slidenum">
              <a:rPr lang="en-US" smtClean="0"/>
              <a:pPr defTabSz="925420"/>
              <a:t>37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0CD79569-7D34-48C4-9AC9-4D2C2F9E20A0}" type="slidenum">
              <a:rPr lang="en-US" smtClean="0"/>
              <a:pPr defTabSz="925420"/>
              <a:t>39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AC6CE148-D6AF-4A1D-B63D-5441BAADA7A9}" type="slidenum">
              <a:rPr lang="en-US" smtClean="0"/>
              <a:pPr defTabSz="925420"/>
              <a:t>40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3AD80198-EC0F-4909-A75C-1925AF69CA87}" type="slidenum">
              <a:rPr lang="en-US" smtClean="0"/>
              <a:pPr defTabSz="925420"/>
              <a:t>41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9F61716C-266C-4EF4-8836-C252D3C0D9AD}" type="slidenum">
              <a:rPr lang="en-US" smtClean="0"/>
              <a:pPr defTabSz="925420"/>
              <a:t>42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99400</a:t>
            </a:r>
            <a:r>
              <a:rPr lang="es-ES" dirty="0">
                <a:sym typeface="Wingdings" panose="05000000000000000000" pitchFamily="2" charset="2"/>
              </a:rPr>
              <a:t>994 + 98406</a:t>
            </a:r>
            <a:endParaRPr lang="es-ES" dirty="0"/>
          </a:p>
          <a:p>
            <a:r>
              <a:rPr lang="es-ES" dirty="0"/>
              <a:t>600 </a:t>
            </a:r>
            <a:r>
              <a:rPr lang="es-ES" dirty="0">
                <a:sym typeface="Wingdings" panose="05000000000000000000" pitchFamily="2" charset="2"/>
              </a:rPr>
              <a:t>6 + 594</a:t>
            </a:r>
          </a:p>
          <a:p>
            <a:r>
              <a:rPr lang="es-ES" dirty="0">
                <a:sym typeface="Wingdings" panose="05000000000000000000" pitchFamily="2" charset="2"/>
              </a:rPr>
              <a:t>994 + 594 = 1588</a:t>
            </a:r>
          </a:p>
          <a:p>
            <a:r>
              <a:rPr lang="es-ES" dirty="0">
                <a:sym typeface="Wingdings" panose="05000000000000000000" pitchFamily="2" charset="2"/>
              </a:rPr>
              <a:t>594 / 1588 = 37.64%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FC676-1130-469D-A6DD-C7ECFF01D64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73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B786978C-88E4-4119-A261-9AE0620F5F9F}" type="slidenum">
              <a:rPr lang="en-US" smtClean="0"/>
              <a:pPr defTabSz="925420"/>
              <a:t>44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91947920-B70C-48B9-9E44-C810801FB904}" type="slidenum">
              <a:rPr lang="en-US" smtClean="0"/>
              <a:pPr defTabSz="925420"/>
              <a:t>46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828366B0-9EBD-47B0-828F-2DB0B8C55025}" type="slidenum">
              <a:rPr lang="en-US" smtClean="0"/>
              <a:pPr defTabSz="925420"/>
              <a:t>47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BA8E279-80AF-4CDB-956A-3291705CD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75" indent="-285721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85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39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94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56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10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261845C-9165-4760-BE1C-57089F980F44}" type="slidenum">
              <a:rPr lang="en-US" altLang="en-US" sz="1200"/>
              <a:pPr eaLnBrk="1" hangingPunct="1"/>
              <a:t>4</a:t>
            </a:fld>
            <a:endParaRPr lang="en-US" altLang="en-US" sz="1200" dirty="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8345F6B-5357-482A-94A9-975D98E116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7529DC8-0368-44DD-A8FE-D442A7E49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FE32CF25-534A-43B4-A76F-A3AC0DFE2075}" type="slidenum">
              <a:rPr lang="en-US" smtClean="0"/>
              <a:pPr defTabSz="925420"/>
              <a:t>48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FE32CF25-534A-43B4-A76F-A3AC0DFE2075}" type="slidenum">
              <a:rPr lang="en-US" smtClean="0"/>
              <a:pPr defTabSz="925420"/>
              <a:t>49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0B513404-FC78-417A-92FC-1B7785E3D4B2}" type="slidenum">
              <a:rPr lang="en-US" smtClean="0"/>
              <a:pPr defTabSz="925420"/>
              <a:t>50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A37AF8D8-01B2-4A3E-ADE4-8F4C3065C63D}" type="slidenum">
              <a:rPr lang="en-US" smtClean="0"/>
              <a:pPr defTabSz="925420"/>
              <a:t>51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FE32CF25-534A-43B4-A76F-A3AC0DFE2075}" type="slidenum">
              <a:rPr lang="en-US" smtClean="0"/>
              <a:pPr defTabSz="925420"/>
              <a:t>52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9605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FE32CF25-534A-43B4-A76F-A3AC0DFE2075}" type="slidenum">
              <a:rPr lang="en-US" smtClean="0"/>
              <a:pPr defTabSz="925420"/>
              <a:t>53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543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FE32CF25-534A-43B4-A76F-A3AC0DFE2075}" type="slidenum">
              <a:rPr lang="en-US" smtClean="0"/>
              <a:pPr defTabSz="925420"/>
              <a:t>54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77050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FE32CF25-534A-43B4-A76F-A3AC0DFE2075}" type="slidenum">
              <a:rPr lang="en-US" smtClean="0"/>
              <a:pPr defTabSz="925420"/>
              <a:t>55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C397851E-B7BD-4864-9260-51A52A6EEF25}" type="slidenum">
              <a:rPr lang="en-US" smtClean="0"/>
              <a:pPr defTabSz="925420"/>
              <a:t>57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D0484264-81F3-4762-A2F5-E1C7A58EB92C}" type="slidenum">
              <a:rPr lang="en-US" smtClean="0"/>
              <a:pPr defTabSz="925420"/>
              <a:t>58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F6039FC4-81C4-4211-B7B1-9BE6BAFDD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75" indent="-285721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85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39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94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56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10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20A239B-0E69-4203-9E04-F70822BEAFC1}" type="slidenum">
              <a:rPr lang="en-US" altLang="en-US" sz="1200"/>
              <a:pPr eaLnBrk="1" hangingPunct="1"/>
              <a:t>5</a:t>
            </a:fld>
            <a:endParaRPr lang="en-US" altLang="en-US" sz="1200" dirty="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96556939-081F-4B4F-83A9-5AF1DC89A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D1A7DBC1-57B8-4D65-94B3-293FFFC2B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4248B872-C532-43E3-A87B-3D192FBB725D}" type="slidenum">
              <a:rPr lang="en-US" smtClean="0"/>
              <a:pPr defTabSz="925420"/>
              <a:t>59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6"/>
            <a:ext cx="4984750" cy="4467225"/>
          </a:xfrm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2453BF8A-098D-417A-8159-8421AF39AE41}" type="slidenum">
              <a:rPr lang="en-US" smtClean="0"/>
              <a:pPr defTabSz="925420"/>
              <a:t>60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7B2FC502-381B-4008-B2A2-A999FA66A3AF}" type="slidenum">
              <a:rPr lang="en-US" smtClean="0"/>
              <a:pPr defTabSz="925420"/>
              <a:t>61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86426B13-5402-4B9B-831F-E5120594BAF8}" type="slidenum">
              <a:rPr lang="en-US" smtClean="0"/>
              <a:pPr defTabSz="925420"/>
              <a:t>62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DA65AAB2-3D34-42EA-B263-DF4B6967AA62}" type="slidenum">
              <a:rPr lang="en-US" smtClean="0"/>
              <a:pPr defTabSz="925420"/>
              <a:t>63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2CE4850C-2611-43CB-A315-CEC777DBCEDB}" type="slidenum">
              <a:rPr lang="en-US" smtClean="0"/>
              <a:pPr defTabSz="925420"/>
              <a:t>64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6"/>
            <a:ext cx="4984750" cy="4467225"/>
          </a:xfrm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D1DA1238-5679-4014-AA3D-854D3EB92EDA}" type="slidenum">
              <a:rPr lang="en-US" smtClean="0"/>
              <a:pPr defTabSz="925420"/>
              <a:t>65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A36E3061-3050-4482-979D-6856F1056162}" type="slidenum">
              <a:rPr lang="en-US" smtClean="0"/>
              <a:pPr defTabSz="925420"/>
              <a:t>66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6"/>
            <a:ext cx="4984750" cy="4467225"/>
          </a:xfrm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481F9692-5555-44EC-B814-005A404D4A48}" type="slidenum">
              <a:rPr lang="en-US" smtClean="0"/>
              <a:pPr defTabSz="925420"/>
              <a:t>67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E12C2F49-2748-4144-B2A3-54FBBEC76E1F}" type="slidenum">
              <a:rPr lang="en-US" smtClean="0"/>
              <a:pPr defTabSz="925420"/>
              <a:t>68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953483E7-4312-4D79-A04D-5B25D5B9F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75" indent="-285721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85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39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94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56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10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C2CC48-9CA9-488F-878A-68CB59473A47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F9689A3-8114-4159-B3F8-1E9658B18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0F73AAE5-7295-4659-B306-59CD58BDB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91947920-B70C-48B9-9E44-C810801FB904}" type="slidenum">
              <a:rPr lang="en-US" smtClean="0"/>
              <a:pPr defTabSz="925420"/>
              <a:t>69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8639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FE32CF25-534A-43B4-A76F-A3AC0DFE2075}" type="slidenum">
              <a:rPr lang="en-US" smtClean="0"/>
              <a:pPr defTabSz="925420"/>
              <a:t>70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FC676-1130-469D-A6DD-C7ECFF01D640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456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7AE056C3-882A-4455-A236-B9ECF1CBBF44}" type="slidenum">
              <a:rPr lang="en-US" smtClean="0"/>
              <a:pPr defTabSz="925420"/>
              <a:t>72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7CDF8B91-28B2-439B-8805-1A9E2D1F5C9C}" type="slidenum">
              <a:rPr lang="en-US" smtClean="0"/>
              <a:pPr defTabSz="925420"/>
              <a:t>73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5AB0CCB0-2168-41B8-92D0-FFAA3D121466}" type="slidenum">
              <a:rPr lang="en-US" smtClean="0"/>
              <a:pPr defTabSz="925420"/>
              <a:t>74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A23C7F47-8191-449B-9D36-D93BAC09EC05}" type="slidenum">
              <a:rPr lang="en-US" smtClean="0"/>
              <a:pPr defTabSz="925420"/>
              <a:t>75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066A4AE6-80DE-4D58-B241-9F105B52D500}" type="slidenum">
              <a:rPr lang="en-US" smtClean="0"/>
              <a:pPr defTabSz="925420"/>
              <a:t>76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141DE1F9-3B73-4F61-9245-5E823FD52F6F}" type="slidenum">
              <a:rPr lang="en-US" smtClean="0"/>
              <a:pPr defTabSz="925420"/>
              <a:t>79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DBDDA8A8-C676-4268-BE93-4BE31B57DBC4}" type="slidenum">
              <a:rPr lang="en-US" smtClean="0"/>
              <a:pPr defTabSz="925420"/>
              <a:t>86</a:t>
            </a:fld>
            <a:endParaRPr lang="en-US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953483E7-4312-4D79-A04D-5B25D5B9F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75" indent="-285721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85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39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94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56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10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C2CC48-9CA9-488F-878A-68CB59473A47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F9689A3-8114-4159-B3F8-1E9658B18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0F73AAE5-7295-4659-B306-59CD58BDB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9218495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91947920-B70C-48B9-9E44-C810801FB904}" type="slidenum">
              <a:rPr lang="en-US" smtClean="0"/>
              <a:pPr defTabSz="925420"/>
              <a:t>87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62EA6FFB-B773-4330-A184-CCE9D0CCDD3B}" type="slidenum">
              <a:rPr lang="en-US" smtClean="0"/>
              <a:pPr defTabSz="925420"/>
              <a:t>88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689F571D-AB10-4904-81E9-EF4EAD59AC7D}" type="slidenum">
              <a:rPr lang="en-US" smtClean="0"/>
              <a:pPr defTabSz="925420"/>
              <a:t>89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6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CFC676-1130-469D-A6DD-C7ECFF01D64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6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31419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FC676-1130-469D-A6DD-C7ECFF01D640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3931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2E603F61-1A14-4D5F-844C-AEE918A4D11E}" type="slidenum">
              <a:rPr lang="en-US" smtClean="0"/>
              <a:pPr defTabSz="925420"/>
              <a:t>92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C38693F8-5E01-42C3-A579-C9BCE08C849D}" type="slidenum">
              <a:rPr lang="en-US" smtClean="0"/>
              <a:pPr defTabSz="925420"/>
              <a:t>93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CFF4DC0-C96C-4CAE-B1FE-4F949DD237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0ADFE09-303F-4B90-89E6-BDCD63B9D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EA43C050-A389-4458-A5C1-9CDD95F7F2CA}" type="slidenum">
              <a:rPr lang="en-US" smtClean="0"/>
              <a:pPr defTabSz="925420"/>
              <a:t>96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13EA7C30-3941-4B18-814A-5E94844D8ABC}" type="slidenum">
              <a:rPr lang="en-US" smtClean="0"/>
              <a:pPr defTabSz="925420"/>
              <a:t>97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953483E7-4312-4D79-A04D-5B25D5B9F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75" indent="-285721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85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39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94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56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10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C2CC48-9CA9-488F-878A-68CB59473A47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F9689A3-8114-4159-B3F8-1E9658B18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0F73AAE5-7295-4659-B306-59CD58BDB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1903673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07F13A11-1851-4815-9DC1-173E15801690}" type="slidenum">
              <a:rPr lang="en-US" smtClean="0"/>
              <a:pPr defTabSz="925420"/>
              <a:t>98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88B35BC5-95CA-4A08-83B8-97B2D5F8D06D}" type="slidenum">
              <a:rPr lang="en-US" smtClean="0"/>
              <a:pPr defTabSz="925420"/>
              <a:t>99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683FE8E9-B62F-460E-9475-0979BD4CA1FE}" type="slidenum">
              <a:rPr lang="en-US" smtClean="0"/>
              <a:pPr defTabSz="925420"/>
              <a:t>100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33E407F0-6175-4BA5-A3B6-A5FF01D3DEBA}" type="slidenum">
              <a:rPr lang="en-US" smtClean="0"/>
              <a:pPr defTabSz="925420"/>
              <a:t>101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824FCC7C-143D-470B-8843-8013EEA81424}" type="slidenum">
              <a:rPr lang="es-ES" smtClean="0"/>
              <a:pPr defTabSz="925420"/>
              <a:t>102</a:t>
            </a:fld>
            <a:endParaRPr lang="es-ES"/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3851276" y="9428164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C096D5FD-DD3D-48C8-BE79-8EE61F46C468}" type="slidenum">
              <a:rPr lang="es-ES" sz="1200"/>
              <a:pPr algn="r"/>
              <a:t>102</a:t>
            </a:fld>
            <a:endParaRPr lang="es-ES" sz="1200"/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740557DD-660F-443A-BF02-5FDB01BC8020}" type="slidenum">
              <a:rPr lang="en-US" smtClean="0"/>
              <a:pPr defTabSz="925420"/>
              <a:t>103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71336E26-620A-46A5-996D-97059D74E5F7}" type="slidenum">
              <a:rPr lang="en-US" smtClean="0"/>
              <a:pPr defTabSz="925420"/>
              <a:t>110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A2DE86BA-D697-4AD4-BA9B-5A23ED3CC2B3}" type="slidenum">
              <a:rPr lang="en-US" smtClean="0"/>
              <a:pPr defTabSz="925420"/>
              <a:t>111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A88EA2CF-4746-485B-9C0A-6848F42C65D4}" type="slidenum">
              <a:rPr lang="es-ES" smtClean="0"/>
              <a:pPr defTabSz="925420"/>
              <a:t>112</a:t>
            </a:fld>
            <a:endParaRPr lang="es-ES"/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3851276" y="9428164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/>
            <a:fld id="{589C9A60-067C-481F-8EC5-C43AF2B72FBF}" type="slidenum">
              <a:rPr lang="es-ES" sz="1200"/>
              <a:pPr algn="r"/>
              <a:t>112</a:t>
            </a:fld>
            <a:endParaRPr lang="es-ES" sz="1200"/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1D6C9635-8523-4942-BDAE-93DB372C5BCC}" type="slidenum">
              <a:rPr lang="en-US" smtClean="0"/>
              <a:pPr defTabSz="925420"/>
              <a:t>113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66FA263-D4F8-4E2B-AE04-C9EC73C093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75" indent="-285721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85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39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94" indent="-2285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56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10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FF6084F-71AD-44F0-A42F-C7A706B2F979}" type="slidenum">
              <a:rPr lang="en-US" altLang="en-US" sz="1200"/>
              <a:pPr eaLnBrk="1" hangingPunct="1"/>
              <a:t>10</a:t>
            </a:fld>
            <a:endParaRPr lang="en-US" altLang="en-US" sz="1200" dirty="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FB9297F3-9949-4246-B311-49B8A424F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60FE401-2E81-46D6-828B-227869B99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2E603F61-1A14-4D5F-844C-AEE918A4D11E}" type="slidenum">
              <a:rPr lang="en-US" smtClean="0"/>
              <a:pPr defTabSz="925420"/>
              <a:t>114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93292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249E28D-9230-4347-B152-BA2AFD639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6708" indent="-275657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2627" indent="-220525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679" indent="-220525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4729" indent="-220525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5781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6831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7883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8933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52D1D6-2050-4309-8BE3-CBE364349749}" type="slidenum">
              <a:rPr lang="en-US" altLang="en-US" sz="1300"/>
              <a:pPr eaLnBrk="1" hangingPunct="1"/>
              <a:t>115</a:t>
            </a:fld>
            <a:endParaRPr lang="en-US" altLang="en-US" sz="13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CCF183D-73AA-458D-855A-BD80C98F84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4709ECD-2699-4325-9F50-62733D5A2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0EDBB8C9-4118-4868-90D0-613D14AD66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6708" indent="-275657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2627" indent="-220525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679" indent="-220525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4729" indent="-220525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5781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6831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7883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8933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1112A49-B1A8-4BE8-A83B-BBECB73D2676}" type="slidenum">
              <a:rPr lang="en-US" altLang="en-US" sz="1300"/>
              <a:pPr eaLnBrk="1" hangingPunct="1"/>
              <a:t>116</a:t>
            </a:fld>
            <a:endParaRPr lang="en-US" altLang="en-US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86613CC-9701-4E6F-A500-1836D5C28B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E8A9144-59C2-45D4-BE3F-784717259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D657221-6FE7-49C5-8F1C-5B4B1B4128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6708" indent="-275657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2627" indent="-220525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679" indent="-220525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4729" indent="-220525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5781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6831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7883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8933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71CD1CD-2A89-48B0-945B-183E20C6D83E}" type="slidenum">
              <a:rPr lang="en-US" altLang="en-US" sz="1300"/>
              <a:pPr eaLnBrk="1" hangingPunct="1"/>
              <a:t>117</a:t>
            </a:fld>
            <a:endParaRPr lang="en-US" altLang="en-US" sz="13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D71C207-5907-4F0E-9B5C-0D59DD526E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EF69239-590A-4A24-8304-13536F50C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420"/>
            <a:fld id="{B1A49B1C-5589-4502-8850-72B50D51115B}" type="slidenum">
              <a:rPr lang="en-US" smtClean="0"/>
              <a:pPr defTabSz="925420"/>
              <a:t>118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466DDBFD-B1D4-42E5-B673-C21D24FF45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6708" indent="-275657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2627" indent="-220525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679" indent="-220525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4729" indent="-220525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5781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6831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7883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8933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E5525F4-6411-43E7-A762-82713119FA95}" type="slidenum">
              <a:rPr lang="en-US" altLang="en-US" sz="1300"/>
              <a:pPr eaLnBrk="1" hangingPunct="1"/>
              <a:t>120</a:t>
            </a:fld>
            <a:endParaRPr lang="en-US" altLang="en-US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110CB49-5289-46F7-8D69-C6F34970B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155B811-3842-409A-B047-DC8383E76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/>
              <a:t>Map for Nicholson &amp; The Econ’ Homo Administrans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CD38AF8-EE01-4213-BD94-F30C238619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6708" indent="-275657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2627" indent="-220525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679" indent="-220525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4729" indent="-220525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5781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6831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7883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8933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C30323D-70B4-4B36-9BDA-F91D72EE8B56}" type="slidenum">
              <a:rPr lang="en-US" altLang="en-US" sz="1300"/>
              <a:pPr eaLnBrk="1" hangingPunct="1"/>
              <a:t>121</a:t>
            </a:fld>
            <a:endParaRPr lang="en-US" altLang="en-US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338E54D-C2AD-43C7-8429-EFC2F08684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21E6B4E-0EC7-4AC9-B0E2-46EEB3151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CD38AF8-EE01-4213-BD94-F30C238619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6708" indent="-275657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2627" indent="-220525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679" indent="-220525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4729" indent="-220525" defTabSz="926514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5781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6831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7883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8933" indent="-220525" defTabSz="9265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C30323D-70B4-4B36-9BDA-F91D72EE8B56}" type="slidenum">
              <a:rPr lang="en-US" altLang="en-US" sz="1300"/>
              <a:pPr eaLnBrk="1" hangingPunct="1"/>
              <a:t>122</a:t>
            </a:fld>
            <a:endParaRPr lang="en-US" altLang="en-US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338E54D-C2AD-43C7-8429-EFC2F08684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21E6B4E-0EC7-4AC9-B0E2-46EEB3151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2469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5C702-1E90-4B51-9966-79080F3BCD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BF247-8C00-4444-8A45-D2918E02FE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F7F64-1395-463F-B0F2-AF4AD8FEDD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7A54-000D-42EB-AF5A-B1957D38D8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F96C2-B185-4914-9924-DA153EA3EF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gráfico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6D739-7FCC-4E3E-9136-00981B3840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B340E-9376-489A-B78F-5978E03710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222B-998B-420D-AF1D-AB32634E34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ítulo, gráfic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gráfico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C82B-4129-4676-AE99-ADD0BB67AA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E7F75-B301-434D-AEE7-76D0EC6465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noProof="0" dirty="0" err="1"/>
              <a:t>Haga</a:t>
            </a:r>
            <a:r>
              <a:rPr lang="en-US" noProof="0" dirty="0"/>
              <a:t> </a:t>
            </a:r>
            <a:r>
              <a:rPr lang="en-US" noProof="0" dirty="0" err="1"/>
              <a:t>clic</a:t>
            </a:r>
            <a:r>
              <a:rPr lang="en-US" noProof="0" dirty="0"/>
              <a:t> para </a:t>
            </a:r>
            <a:r>
              <a:rPr lang="en-US" noProof="0" dirty="0" err="1"/>
              <a:t>modificar</a:t>
            </a:r>
            <a:r>
              <a:rPr lang="en-US" noProof="0" dirty="0"/>
              <a:t> el </a:t>
            </a:r>
            <a:r>
              <a:rPr lang="en-US" noProof="0" dirty="0" err="1"/>
              <a:t>estilo</a:t>
            </a:r>
            <a:r>
              <a:rPr lang="en-US" noProof="0" dirty="0"/>
              <a:t> de </a:t>
            </a:r>
            <a:r>
              <a:rPr lang="en-US" noProof="0" dirty="0" err="1"/>
              <a:t>título</a:t>
            </a:r>
            <a:r>
              <a:rPr lang="en-US" noProof="0" dirty="0"/>
              <a:t> del </a:t>
            </a:r>
            <a:r>
              <a:rPr lang="en-US" noProof="0" dirty="0" err="1"/>
              <a:t>patrón</a:t>
            </a:r>
            <a:endParaRPr lang="en-U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 hasCustomPrompt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noProof="0" dirty="0" err="1"/>
              <a:t>Haga</a:t>
            </a:r>
            <a:r>
              <a:rPr lang="en-US" noProof="0" dirty="0"/>
              <a:t> </a:t>
            </a:r>
            <a:r>
              <a:rPr lang="en-US" noProof="0" dirty="0" err="1"/>
              <a:t>clic</a:t>
            </a:r>
            <a:r>
              <a:rPr lang="en-US" noProof="0" dirty="0"/>
              <a:t> para </a:t>
            </a:r>
            <a:r>
              <a:rPr lang="en-US" noProof="0" dirty="0" err="1"/>
              <a:t>modificar</a:t>
            </a:r>
            <a:r>
              <a:rPr lang="en-US" noProof="0" dirty="0"/>
              <a:t> el </a:t>
            </a:r>
            <a:r>
              <a:rPr lang="en-US" noProof="0" dirty="0" err="1"/>
              <a:t>estilo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del </a:t>
            </a:r>
            <a:r>
              <a:rPr lang="en-US" noProof="0" dirty="0" err="1"/>
              <a:t>patrón</a:t>
            </a:r>
            <a:endParaRPr lang="en-US" noProof="0" dirty="0"/>
          </a:p>
          <a:p>
            <a:pPr lvl="1"/>
            <a:r>
              <a:rPr lang="en-US" noProof="0" dirty="0"/>
              <a:t>Segundo </a:t>
            </a:r>
            <a:r>
              <a:rPr lang="en-US" noProof="0" dirty="0" err="1"/>
              <a:t>nivel</a:t>
            </a:r>
            <a:endParaRPr lang="en-US" noProof="0" dirty="0"/>
          </a:p>
          <a:p>
            <a:pPr lvl="2"/>
            <a:r>
              <a:rPr lang="en-US" noProof="0" dirty="0" err="1"/>
              <a:t>Tercer</a:t>
            </a:r>
            <a:r>
              <a:rPr lang="en-US" noProof="0" dirty="0"/>
              <a:t> </a:t>
            </a:r>
            <a:r>
              <a:rPr lang="en-US" noProof="0" dirty="0" err="1"/>
              <a:t>nivel</a:t>
            </a:r>
            <a:endParaRPr lang="en-US" noProof="0" dirty="0"/>
          </a:p>
          <a:p>
            <a:pPr lvl="3"/>
            <a:r>
              <a:rPr lang="en-US" noProof="0" dirty="0"/>
              <a:t>Cuarto </a:t>
            </a:r>
            <a:r>
              <a:rPr lang="en-US" noProof="0" dirty="0" err="1"/>
              <a:t>nivel</a:t>
            </a:r>
            <a:endParaRPr lang="en-US" noProof="0" dirty="0"/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74B4E8-5F39-4C71-8A0F-81AA23A25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43DD0-94B4-46CE-BD79-6C74837ABD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52C290-A0AA-4A55-A43E-B6253C18F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6C1C3-B9EC-4FF3-80AA-1D5579C8576C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3210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EEB96-90B9-4557-864D-56C727B9C5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21D52-5640-4DF7-A7DE-D9DCDB4799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5293-61AE-4D50-BE2A-499F3AE283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4405E-6B6E-4733-8200-9D3E3A7FAA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2DFDD-C66D-415A-A6EB-CB9A5515B6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92316-4C76-4D11-AA3B-5502781B29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B4A2F-3B17-4EF7-9D1D-833E80D2BE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8A95A-EC62-4BEF-BB4F-7019BDDD70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170BDA1A-088A-4D53-B86E-F7920FAEDF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150000"/>
        <a:buChar char="▪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♦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3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er.org/papers/w22312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legacy.urbanizationproject.org/uploads/blog/UrbanizationBrowBag_2014_(short_version).pdf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heterodoxacademy.org/the-google-memo-what-does-the-research-say-about-gender-differences/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9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Jffi1TgM2M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Jdc9zGYVj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eon.co/essays/the-devotion-of-the-human-dad-separates-us-from-other-ap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Documents%20and%20Settings\Administrador\Escritorio\Old%20Docs\Mis%20im&#225;genes\h_human_evolution_010424_02.gi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file:///C:\Documents%20and%20Settings\Benito%20Arru&#241;ada\Configuraci&#243;n%20local\Archivos%20temporales%20de%20Internet\t629001a.bmp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eb.mit.edu/newsoffice/tt/2003/nov05/cardea.html" TargetMode="External"/><Relationship Id="rId3" Type="http://schemas.openxmlformats.org/officeDocument/2006/relationships/oleObject" Target="../embeddings/oleObject9.bin"/><Relationship Id="rId7" Type="http://schemas.openxmlformats.org/officeDocument/2006/relationships/hyperlink" Target="http://www.robotic.dlr.de/vision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is%20Webs/Arrunada%20Web%20Page/pusers/uom/Bayes%20Rules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2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ge.org/conversation/molly_crockett-daniel_kahneman-deontology-or-trustworthiness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derstandingprejudice.org/iat/index2.htm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heterodoxacademy.org/the-google-memo-what-does-the-research-say-about-gender-differences/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creek.com/doc/one_one/cashflow.gif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Contents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0. Kick-of sessions</a:t>
            </a:r>
          </a:p>
          <a:p>
            <a:pPr lvl="1" eaLnBrk="1" hangingPunct="1"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- Applying through real cases what was learnt in 4 trimesters</a:t>
            </a:r>
          </a:p>
          <a:p>
            <a:pPr lvl="1" eaLnBrk="1" hangingPunct="1"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- Identifying which additional tools we need to tackle them</a:t>
            </a:r>
          </a:p>
          <a:p>
            <a:pPr eaLnBrk="1" hangingPunct="1"/>
            <a:r>
              <a:rPr lang="en-US" sz="2000" dirty="0"/>
              <a:t>I. </a:t>
            </a:r>
            <a:r>
              <a:rPr lang="es-ES" sz="2000" i="0" u="none" strike="noStrike" baseline="0" dirty="0">
                <a:latin typeface="Arial-BoldMT"/>
              </a:rPr>
              <a:t>Individual </a:t>
            </a:r>
            <a:r>
              <a:rPr lang="en-US" sz="2000" i="0" u="none" strike="noStrike" baseline="0" dirty="0">
                <a:latin typeface="Arial-BoldMT"/>
              </a:rPr>
              <a:t>behavior</a:t>
            </a:r>
            <a:r>
              <a:rPr lang="en-US" sz="2000" dirty="0"/>
              <a:t> (opening the “black box” on individuals)</a:t>
            </a:r>
          </a:p>
          <a:p>
            <a:pPr lvl="1" eaLnBrk="1" hangingPunct="1">
              <a:buNone/>
            </a:pPr>
            <a:r>
              <a:rPr lang="en-US" sz="2000" dirty="0"/>
              <a:t>	1. Role of rationality</a:t>
            </a:r>
          </a:p>
          <a:p>
            <a:pPr lvl="1" eaLnBrk="1" hangingPunct="1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2. Incentive management</a:t>
            </a:r>
          </a:p>
          <a:p>
            <a:pPr eaLnBrk="1" hangingPunct="1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II. Organization (the “inside” of firms)</a:t>
            </a:r>
          </a:p>
          <a:p>
            <a:pPr lvl="1" eaLnBrk="1" hangingPunct="1"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3. Markets &amp; organizations. Divisionalization</a:t>
            </a:r>
          </a:p>
          <a:p>
            <a:pPr lvl="1" eaLnBrk="1" hangingPunct="1"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4. Markets &amp; politics</a:t>
            </a:r>
          </a:p>
          <a:p>
            <a:pPr eaLnBrk="1" hangingPunct="1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III. Institutions (the “outside” of firms)</a:t>
            </a:r>
          </a:p>
          <a:p>
            <a:pPr lvl="1" eaLnBrk="1" hangingPunct="1"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5. Institutional support of private contracting</a:t>
            </a:r>
          </a:p>
          <a:p>
            <a:pPr lvl="1" eaLnBrk="1" hangingPunct="1"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6. The role of firms in society, CSR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AFE7A51D-FB68-46CE-A2CD-5F939AACC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FFCC"/>
                </a:solidFill>
                <a:cs typeface="Times New Roman" panose="02020603050405020304" pitchFamily="18" charset="0"/>
              </a:rPr>
              <a:t>Emotional commitment and Adam Smith on love to children &amp; parents</a:t>
            </a: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C6CFDC0A-144F-414A-AEE3-E00A16CC26B6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886200" y="3105150"/>
          <a:ext cx="13716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3" imgW="1371429" imgH="1867161" progId="Paint.Picture">
                  <p:embed/>
                </p:oleObj>
              </mc:Choice>
              <mc:Fallback>
                <p:oleObj name="Imagen de mapa de bits" r:id="rId3" imgW="1371429" imgH="1867161" progId="Paint.Picture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C6CFDC0A-144F-414A-AEE3-E00A16CC26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105150"/>
                        <a:ext cx="1371600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AutoShape 7" descr="Image result for mother with baby">
            <a:extLst>
              <a:ext uri="{FF2B5EF4-FFF2-40B4-BE49-F238E27FC236}">
                <a16:creationId xmlns:a16="http://schemas.microsoft.com/office/drawing/2014/main" id="{9A41B0D0-4856-46C1-A174-F0567637DF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n-US" dirty="0"/>
          </a:p>
        </p:txBody>
      </p:sp>
      <p:sp>
        <p:nvSpPr>
          <p:cNvPr id="1029" name="AutoShape 9" descr="Image result for mother with baby">
            <a:extLst>
              <a:ext uri="{FF2B5EF4-FFF2-40B4-BE49-F238E27FC236}">
                <a16:creationId xmlns:a16="http://schemas.microsoft.com/office/drawing/2014/main" id="{F5862370-2BEA-4AE4-B182-ABD05383D8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n-US" dirty="0"/>
          </a:p>
        </p:txBody>
      </p:sp>
      <p:pic>
        <p:nvPicPr>
          <p:cNvPr id="1030" name="Picture 11" descr="mum-and-baby lfc">
            <a:extLst>
              <a:ext uri="{FF2B5EF4-FFF2-40B4-BE49-F238E27FC236}">
                <a16:creationId xmlns:a16="http://schemas.microsoft.com/office/drawing/2014/main" id="{9BC08237-EB3E-475B-BEAC-F37805C68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/>
          <a:stretch>
            <a:fillRect/>
          </a:stretch>
        </p:blipFill>
        <p:spPr bwMode="auto">
          <a:xfrm>
            <a:off x="1046163" y="1795463"/>
            <a:ext cx="71723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noProof="0" dirty="0"/>
              <a:t>Summing up: </a:t>
            </a:r>
            <a:br>
              <a:rPr lang="en-US" noProof="0" dirty="0"/>
            </a:br>
            <a:r>
              <a:rPr lang="en-US" noProof="0" dirty="0"/>
              <a:t>A new view of the human mind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962400"/>
            <a:ext cx="3814763" cy="2667000"/>
          </a:xfrm>
        </p:spPr>
        <p:txBody>
          <a:bodyPr/>
          <a:lstStyle/>
          <a:p>
            <a:pPr eaLnBrk="1" hangingPunct="1"/>
            <a:r>
              <a:rPr lang="en-US" sz="2400"/>
              <a:t>‘Blank slate’ mind</a:t>
            </a:r>
          </a:p>
          <a:p>
            <a:pPr lvl="1" eaLnBrk="1" hangingPunct="1"/>
            <a:r>
              <a:rPr lang="en-US" sz="2000"/>
              <a:t>Content-free</a:t>
            </a:r>
          </a:p>
          <a:p>
            <a:pPr lvl="1" eaLnBrk="1" hangingPunct="1"/>
            <a:r>
              <a:rPr lang="en-US" sz="2000"/>
              <a:t>Decides by general rules (probability laws, etc.)</a:t>
            </a:r>
          </a:p>
          <a:p>
            <a:pPr lvl="1" eaLnBrk="1" hangingPunct="1"/>
            <a:r>
              <a:rPr lang="en-US" sz="2000"/>
              <a:t>Cultural determinism</a:t>
            </a:r>
          </a:p>
          <a:p>
            <a:pPr lvl="2" eaLnBrk="1" hangingPunct="1"/>
            <a:r>
              <a:rPr lang="en-US" sz="1800"/>
              <a:t>Noble Savage</a:t>
            </a:r>
          </a:p>
          <a:p>
            <a:pPr lvl="2" eaLnBrk="1" hangingPunct="1"/>
            <a:r>
              <a:rPr lang="en-US" sz="1800"/>
              <a:t>Constructivism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3962400"/>
            <a:ext cx="4119562" cy="2667000"/>
          </a:xfrm>
        </p:spPr>
        <p:txBody>
          <a:bodyPr/>
          <a:lstStyle/>
          <a:p>
            <a:pPr eaLnBrk="1" hangingPunct="1"/>
            <a:r>
              <a:rPr lang="en-US" sz="2400"/>
              <a:t>‘Swiss Army knife’ mind</a:t>
            </a:r>
          </a:p>
          <a:p>
            <a:pPr lvl="1" eaLnBrk="1" hangingPunct="1"/>
            <a:r>
              <a:rPr lang="en-US" sz="2000"/>
              <a:t>Content-full</a:t>
            </a:r>
          </a:p>
          <a:p>
            <a:pPr lvl="1" eaLnBrk="1" hangingPunct="1"/>
            <a:r>
              <a:rPr lang="en-US" sz="2000"/>
              <a:t>Instincts essential for rationality</a:t>
            </a:r>
          </a:p>
          <a:p>
            <a:pPr lvl="1" eaLnBrk="1" hangingPunct="1"/>
            <a:r>
              <a:rPr lang="en-US" sz="2000"/>
              <a:t>Cultural interaction</a:t>
            </a:r>
          </a:p>
          <a:p>
            <a:pPr lvl="2" eaLnBrk="1" hangingPunct="1"/>
            <a:r>
              <a:rPr lang="en-US" sz="1800"/>
              <a:t>Preprogrammed learning</a:t>
            </a:r>
          </a:p>
          <a:p>
            <a:pPr lvl="2" eaLnBrk="1" hangingPunct="1"/>
            <a:r>
              <a:rPr lang="en-US" sz="1800"/>
              <a:t>Cultural universals</a:t>
            </a:r>
          </a:p>
          <a:p>
            <a:pPr lvl="1" eaLnBrk="1" hangingPunct="1"/>
            <a:endParaRPr lang="en-US" sz="2000"/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4724400" y="1354138"/>
          <a:ext cx="3602038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762636" imgH="1952898" progId="">
                  <p:embed/>
                </p:oleObj>
              </mc:Choice>
              <mc:Fallback>
                <p:oleObj name="Fotografía de Photo Editor" r:id="rId3" imgW="2762636" imgH="1952898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09" t="5530" r="3909" b="5530"/>
                      <a:stretch>
                        <a:fillRect/>
                      </a:stretch>
                    </p:blipFill>
                    <p:spPr bwMode="auto">
                      <a:xfrm>
                        <a:off x="4724400" y="1354138"/>
                        <a:ext cx="3602038" cy="245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6" descr="blank sla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343025"/>
            <a:ext cx="32575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Evolution now reveals the weakness of two common myths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z="2400"/>
              <a:t>No noble savage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4348162" cy="4114800"/>
          </a:xfrm>
        </p:spPr>
        <p:txBody>
          <a:bodyPr/>
          <a:lstStyle/>
          <a:p>
            <a:pPr eaLnBrk="1" hangingPunct="1"/>
            <a:r>
              <a:rPr lang="en-US" sz="2400"/>
              <a:t>No ghost in the machine</a:t>
            </a:r>
          </a:p>
        </p:txBody>
      </p:sp>
      <p:graphicFrame>
        <p:nvGraphicFramePr>
          <p:cNvPr id="12290" name="Object 5"/>
          <p:cNvGraphicFramePr>
            <a:graphicFrameLocks noGrp="1" noChangeAspect="1"/>
          </p:cNvGraphicFramePr>
          <p:nvPr>
            <p:ph type="clipArt" sz="half" idx="4294967295"/>
          </p:nvPr>
        </p:nvGraphicFramePr>
        <p:xfrm>
          <a:off x="757238" y="2578100"/>
          <a:ext cx="3249612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038095" imgH="2172003" progId="">
                  <p:embed/>
                </p:oleObj>
              </mc:Choice>
              <mc:Fallback>
                <p:oleObj name="Fotografía de Photo Editor" r:id="rId3" imgW="2038095" imgH="2172003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574" b="11603"/>
                      <a:stretch>
                        <a:fillRect/>
                      </a:stretch>
                    </p:blipFill>
                    <p:spPr bwMode="auto">
                      <a:xfrm>
                        <a:off x="757238" y="2578100"/>
                        <a:ext cx="3249612" cy="344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4" name="Picture 6" descr="Image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362200"/>
            <a:ext cx="38100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Key concepts &amp; caveats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noProof="0" dirty="0"/>
              <a:t>Modular mind: in “rationality &amp; cooperation</a:t>
            </a:r>
          </a:p>
          <a:p>
            <a:pPr eaLnBrk="1" hangingPunct="1"/>
            <a:r>
              <a:rPr lang="en-US" noProof="0" dirty="0"/>
              <a:t>Maladaptation: </a:t>
            </a:r>
            <a:r>
              <a:rPr lang="en-US" noProof="0" dirty="0" err="1"/>
              <a:t>ídem</a:t>
            </a:r>
            <a:r>
              <a:rPr lang="en-US" noProof="0" dirty="0"/>
              <a:t> </a:t>
            </a:r>
            <a:r>
              <a:rPr lang="en-US" noProof="0" dirty="0">
                <a:sym typeface="Wingdings" pitchFamily="2" charset="2"/>
              </a:rPr>
              <a:t> </a:t>
            </a:r>
            <a:endParaRPr lang="en-US" noProof="0" dirty="0"/>
          </a:p>
          <a:p>
            <a:pPr eaLnBrk="1" hangingPunct="1"/>
            <a:r>
              <a:rPr lang="en-US" noProof="0" dirty="0"/>
              <a:t>“Artificial” adaptation: </a:t>
            </a:r>
            <a:br>
              <a:rPr lang="en-US" noProof="0" dirty="0"/>
            </a:br>
            <a:r>
              <a:rPr lang="en-US" noProof="0" dirty="0"/>
              <a:t>cultural, institutional, educational complements</a:t>
            </a:r>
          </a:p>
          <a:p>
            <a:pPr eaLnBrk="1" hangingPunct="1"/>
            <a:r>
              <a:rPr lang="en-US" noProof="0" dirty="0"/>
              <a:t>No determinism</a:t>
            </a:r>
          </a:p>
          <a:p>
            <a:pPr lvl="1" eaLnBrk="1" hangingPunct="1"/>
            <a:r>
              <a:rPr lang="en-US" noProof="0" dirty="0"/>
              <a:t>nature vs. nurture—free will</a:t>
            </a:r>
          </a:p>
          <a:p>
            <a:pPr lvl="1" eaLnBrk="1" hangingPunct="1"/>
            <a:r>
              <a:rPr lang="en-US" noProof="0" dirty="0"/>
              <a:t>Cultural co-evolution</a:t>
            </a:r>
          </a:p>
          <a:p>
            <a:pPr lvl="1" eaLnBrk="1" hangingPunct="1"/>
            <a:r>
              <a:rPr lang="en-US" noProof="0" dirty="0"/>
              <a:t>be careful with how we use statistical means </a:t>
            </a:r>
            <a:r>
              <a:rPr lang="en-US" noProof="0" dirty="0">
                <a:sym typeface="Wingdings" pitchFamily="2" charset="2"/>
              </a:rPr>
              <a:t></a:t>
            </a:r>
            <a:r>
              <a:rPr lang="en-US" noProof="0" dirty="0"/>
              <a:t> 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Cultural evolution and g</a:t>
            </a:r>
            <a:r>
              <a:rPr lang="en-US" noProof="0" dirty="0">
                <a:sym typeface="Wingdings" pitchFamily="2" charset="2"/>
              </a:rPr>
              <a:t>roup selection</a:t>
            </a:r>
            <a:endParaRPr lang="en-US" noProof="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dirty="0"/>
              <a:t>Group instead of </a:t>
            </a:r>
            <a:r>
              <a:rPr lang="en-US" dirty="0" err="1"/>
              <a:t>genic</a:t>
            </a:r>
            <a:r>
              <a:rPr lang="en-US" dirty="0"/>
              <a:t> selection at the cultural level?</a:t>
            </a:r>
          </a:p>
          <a:p>
            <a:pPr eaLnBrk="1" hangingPunct="1"/>
            <a:r>
              <a:rPr lang="en-US" dirty="0"/>
              <a:t>In any case, </a:t>
            </a:r>
          </a:p>
          <a:p>
            <a:pPr lvl="1" eaLnBrk="1" hangingPunct="1"/>
            <a:r>
              <a:rPr lang="en-US" dirty="0"/>
              <a:t>Essential to control free riding</a:t>
            </a:r>
          </a:p>
          <a:p>
            <a:pPr lvl="2" eaLnBrk="1" hangingPunct="1"/>
            <a:r>
              <a:rPr lang="en-US" dirty="0"/>
              <a:t>Groups are systems of indirect reciprocity, more than promoters of altruism—groups serve us</a:t>
            </a:r>
          </a:p>
          <a:p>
            <a:pPr lvl="1" eaLnBrk="1" hangingPunct="1"/>
            <a:r>
              <a:rPr lang="en-US" dirty="0"/>
              <a:t>Group selection no morally superior: </a:t>
            </a:r>
            <a:br>
              <a:rPr lang="en-US" dirty="0"/>
            </a:br>
            <a:r>
              <a:rPr lang="en-US" dirty="0"/>
              <a:t>Individual altruism leads to group selfishness: double moral standards in and out of group  </a:t>
            </a:r>
          </a:p>
          <a:p>
            <a:pPr lvl="2" eaLnBrk="1" hangingPunct="1"/>
            <a:r>
              <a:rPr lang="en-US" dirty="0">
                <a:hlinkClick r:id="rId3"/>
              </a:rPr>
              <a:t>E.g., war unites nations</a:t>
            </a:r>
            <a:r>
              <a:rPr lang="en-US" dirty="0"/>
              <a:t>: What about Spain since 1808?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C:\Users\Benito Arruñada\Documents\k105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841" y="139319"/>
            <a:ext cx="4355759" cy="6490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9073A-88CE-45B5-B73D-27C5D555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621D5B-1E46-4A36-8B07-7D02AED1B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2A47E1DB-70DE-4CA7-A5CF-7F893777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636"/>
            <a:ext cx="4337291" cy="66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3923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C:\Users\Benito Arruñada\Documents\henrich3.jpg"/>
          <p:cNvPicPr>
            <a:picLocks noChangeAspect="1" noChangeArrowheads="1"/>
          </p:cNvPicPr>
          <p:nvPr/>
        </p:nvPicPr>
        <p:blipFill>
          <a:blip r:embed="rId2" cstate="print"/>
          <a:srcRect l="7743" t="7626" r="8753" b="14776"/>
          <a:stretch>
            <a:fillRect/>
          </a:stretch>
        </p:blipFill>
        <p:spPr bwMode="auto">
          <a:xfrm>
            <a:off x="708023" y="1465553"/>
            <a:ext cx="7635560" cy="501144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noProof="0"/>
              <a:t>Henrich (1)</a:t>
            </a:r>
            <a:endParaRPr lang="en-US" noProof="0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C:\Users\Benito Arruñada\Documents\henrich1.jpg"/>
          <p:cNvPicPr>
            <a:picLocks noChangeAspect="1" noChangeArrowheads="1"/>
          </p:cNvPicPr>
          <p:nvPr/>
        </p:nvPicPr>
        <p:blipFill>
          <a:blip r:embed="rId2" cstate="print"/>
          <a:srcRect l="8079" t="8103" r="8416" b="6196"/>
          <a:stretch>
            <a:fillRect/>
          </a:stretch>
        </p:blipFill>
        <p:spPr bwMode="auto">
          <a:xfrm>
            <a:off x="762000" y="1066800"/>
            <a:ext cx="7530517" cy="5458644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noProof="0" dirty="0"/>
              <a:t>Cultural co-evolution (Henrich 2)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C:\Users\Benito Arruñada\Documents\cultural_evolu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599"/>
            <a:ext cx="5029200" cy="639515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04800"/>
            <a:ext cx="2895600" cy="2057400"/>
          </a:xfrm>
        </p:spPr>
        <p:txBody>
          <a:bodyPr/>
          <a:lstStyle/>
          <a:p>
            <a:r>
              <a:rPr lang="en-US" noProof="0" dirty="0"/>
              <a:t>Henrich (3)</a:t>
            </a:r>
            <a:br>
              <a:rPr lang="en-US" noProof="0" dirty="0"/>
            </a:br>
            <a:br>
              <a:rPr lang="en-US" noProof="0" dirty="0"/>
            </a:br>
            <a:r>
              <a:rPr lang="en-US" sz="2800" noProof="0" dirty="0">
                <a:hlinkClick r:id="rId3"/>
              </a:rPr>
              <a:t>Full presentation</a:t>
            </a:r>
            <a:endParaRPr lang="en-US" sz="1400" noProof="0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0"/>
            <a:ext cx="741045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562600" y="51888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Narrow" pitchFamily="34" charset="0"/>
              </a:rPr>
              <a:t>Source:  Stevens, Sean, and Jonathan </a:t>
            </a:r>
            <a:r>
              <a:rPr lang="en-US" sz="1200" dirty="0" err="1">
                <a:solidFill>
                  <a:schemeClr val="bg1"/>
                </a:solidFill>
                <a:latin typeface="Arial Narrow" pitchFamily="34" charset="0"/>
              </a:rPr>
              <a:t>Haidt</a:t>
            </a:r>
            <a:r>
              <a:rPr lang="en-US" sz="1200" dirty="0">
                <a:solidFill>
                  <a:schemeClr val="bg1"/>
                </a:solidFill>
                <a:latin typeface="Arial Narrow" pitchFamily="34" charset="0"/>
              </a:rPr>
              <a:t>, “</a:t>
            </a:r>
            <a:r>
              <a:rPr lang="en-US" sz="1200" dirty="0">
                <a:solidFill>
                  <a:schemeClr val="bg1"/>
                </a:solidFill>
                <a:latin typeface="Arial Narrow" pitchFamily="34" charset="0"/>
                <a:hlinkClick r:id="rId3"/>
              </a:rPr>
              <a:t>The Google Memo: What Does the Research Say About Gender Differences?</a:t>
            </a:r>
            <a:r>
              <a:rPr lang="en-US" sz="1200" dirty="0">
                <a:solidFill>
                  <a:schemeClr val="bg1"/>
                </a:solidFill>
                <a:latin typeface="Arial Narrow" pitchFamily="34" charset="0"/>
              </a:rPr>
              <a:t>”, August 10, 2017.</a:t>
            </a:r>
            <a:r>
              <a:rPr lang="en-US" sz="1200" i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27406A73-F8AE-47B3-87DC-C3B4A2134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FFCC"/>
                </a:solidFill>
                <a:cs typeface="Times New Roman" panose="02020603050405020304" pitchFamily="18" charset="0"/>
              </a:rPr>
              <a:t>Ex. emotional commitment to retaliate</a:t>
            </a:r>
          </a:p>
        </p:txBody>
      </p:sp>
      <p:graphicFrame>
        <p:nvGraphicFramePr>
          <p:cNvPr id="2050" name="Object 5">
            <a:extLst>
              <a:ext uri="{FF2B5EF4-FFF2-40B4-BE49-F238E27FC236}">
                <a16:creationId xmlns:a16="http://schemas.microsoft.com/office/drawing/2014/main" id="{1BE66941-CA89-48B4-A13D-693C269D5B6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886200" y="3105150"/>
          <a:ext cx="13716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3" imgW="1371429" imgH="1867161" progId="Paint.Picture">
                  <p:embed/>
                </p:oleObj>
              </mc:Choice>
              <mc:Fallback>
                <p:oleObj name="Imagen de mapa de bits" r:id="rId3" imgW="1371429" imgH="1867161" progId="Paint.Picture">
                  <p:embed/>
                  <p:pic>
                    <p:nvPicPr>
                      <p:cNvPr id="2050" name="Object 5">
                        <a:extLst>
                          <a:ext uri="{FF2B5EF4-FFF2-40B4-BE49-F238E27FC236}">
                            <a16:creationId xmlns:a16="http://schemas.microsoft.com/office/drawing/2014/main" id="{1BE66941-CA89-48B4-A13D-693C269D5B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105150"/>
                        <a:ext cx="1371600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 descr="Un dibujo de una persona&#10;&#10;Descripción generada automáticamente">
            <a:extLst>
              <a:ext uri="{FF2B5EF4-FFF2-40B4-BE49-F238E27FC236}">
                <a16:creationId xmlns:a16="http://schemas.microsoft.com/office/drawing/2014/main" id="{E5C1E262-13F8-4306-8DD1-23105D1777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80" y="2133600"/>
            <a:ext cx="3571240" cy="38507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noProof="0" dirty="0"/>
              <a:t>Reasons for optimism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We are more in control than ever: </a:t>
            </a:r>
          </a:p>
          <a:p>
            <a:pPr lvl="1" eaLnBrk="1" hangingPunct="1"/>
            <a:r>
              <a:rPr lang="en-US" dirty="0"/>
              <a:t>our institutional technology uses and enhances our biology</a:t>
            </a:r>
          </a:p>
          <a:p>
            <a:pPr eaLnBrk="1" hangingPunct="1"/>
            <a:r>
              <a:rPr lang="en-US" dirty="0"/>
              <a:t>We keep expanding our moral circle</a:t>
            </a:r>
          </a:p>
          <a:p>
            <a:pPr lvl="1" eaLnBrk="1" hangingPunct="1"/>
            <a:r>
              <a:rPr lang="en-US" dirty="0"/>
              <a:t>Band </a:t>
            </a:r>
            <a:r>
              <a:rPr lang="en-US" dirty="0">
                <a:sym typeface="Wingdings" pitchFamily="2" charset="2"/>
              </a:rPr>
              <a:t> nation  world, animals,…</a:t>
            </a:r>
          </a:p>
          <a:p>
            <a:pPr lvl="1" eaLnBrk="1" hangingPunct="1"/>
            <a:r>
              <a:rPr lang="en-US" dirty="0">
                <a:sym typeface="Wingdings" pitchFamily="2" charset="2"/>
              </a:rPr>
              <a:t>Should we be optimistic about it?</a:t>
            </a:r>
          </a:p>
          <a:p>
            <a:pPr eaLnBrk="1" hangingPunct="1"/>
            <a:r>
              <a:rPr lang="en-US" dirty="0"/>
              <a:t>Institutions have performed nicer than genes:</a:t>
            </a:r>
          </a:p>
          <a:p>
            <a:pPr lvl="1" eaLnBrk="1" hangingPunct="1"/>
            <a:r>
              <a:rPr lang="en-US" dirty="0"/>
              <a:t>War deaths during 20</a:t>
            </a:r>
            <a:r>
              <a:rPr lang="en-US" baseline="30000" dirty="0"/>
              <a:t>th</a:t>
            </a:r>
            <a:r>
              <a:rPr lang="en-US" dirty="0"/>
              <a:t> century were 100 times lower than in  hunter-gatherers’ bands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Genetic determinism?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Nature and nurture are complements, no substitutes</a:t>
            </a:r>
          </a:p>
          <a:p>
            <a:pPr lvl="1" eaLnBrk="1" hangingPunct="1"/>
            <a:r>
              <a:rPr lang="en-US" noProof="0" dirty="0"/>
              <a:t>Discussion on relative weight is fallacious</a:t>
            </a:r>
          </a:p>
          <a:p>
            <a:pPr lvl="1" eaLnBrk="1" hangingPunct="1"/>
            <a:r>
              <a:rPr lang="en-US" noProof="0" dirty="0"/>
              <a:t>Nature needs nurture and vice versa</a:t>
            </a:r>
          </a:p>
          <a:p>
            <a:pPr eaLnBrk="1" hangingPunct="1"/>
            <a:r>
              <a:rPr lang="en-US" noProof="0" dirty="0"/>
              <a:t>Explaining conduct does not justify it</a:t>
            </a:r>
          </a:p>
          <a:p>
            <a:pPr lvl="1" eaLnBrk="1" hangingPunct="1"/>
            <a:r>
              <a:rPr lang="en-US" noProof="0" dirty="0"/>
              <a:t>The possible existence of an instinct (now maladapted) to, e.g., violence does not excuse violence. On the contrary. Should it be punished more, not less, to get the same deterrence</a:t>
            </a:r>
            <a:r>
              <a:rPr lang="en-US" dirty="0"/>
              <a:t>?</a:t>
            </a:r>
            <a:endParaRPr lang="en-US" noProof="0" dirty="0"/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Freedom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noProof="0" dirty="0"/>
              <a:t> Concepts of freedom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dirty="0"/>
              <a:t>To satisfy our instincts or to govern them?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dirty="0"/>
              <a:t>What should we do if we want to be free?</a:t>
            </a:r>
          </a:p>
          <a:p>
            <a:pPr eaLnBrk="1" hangingPunct="1">
              <a:lnSpc>
                <a:spcPct val="90000"/>
              </a:lnSpc>
            </a:pPr>
            <a:r>
              <a:rPr lang="en-US" noProof="0" dirty="0"/>
              <a:t>Does education make you free?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dirty="0"/>
              <a:t>Which education? </a:t>
            </a:r>
          </a:p>
          <a:p>
            <a:pPr lvl="2" eaLnBrk="1" hangingPunct="1">
              <a:lnSpc>
                <a:spcPct val="90000"/>
              </a:lnSpc>
            </a:pPr>
            <a:r>
              <a:rPr lang="en-US" noProof="0" dirty="0"/>
              <a:t>Recording or thinking? Doctrinal?</a:t>
            </a:r>
          </a:p>
          <a:p>
            <a:pPr lvl="2" eaLnBrk="1" hangingPunct="1">
              <a:lnSpc>
                <a:spcPct val="90000"/>
              </a:lnSpc>
            </a:pPr>
            <a:r>
              <a:rPr lang="en-US" noProof="0" dirty="0"/>
              <a:t>Academic or informal? Informal = self-control?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noProof="0" dirty="0"/>
              <a:t>What about “Tiger Moms”?</a:t>
            </a:r>
          </a:p>
          <a:p>
            <a:pPr lvl="2" eaLnBrk="1" hangingPunct="1">
              <a:lnSpc>
                <a:spcPct val="90000"/>
              </a:lnSpc>
            </a:pPr>
            <a:r>
              <a:rPr lang="en-US" noProof="0" dirty="0"/>
              <a:t>Is there a lesson for us? Competition? Environment?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noProof="0" dirty="0"/>
              <a:t>Were we “Chinese” years ago?</a:t>
            </a:r>
          </a:p>
          <a:p>
            <a:pPr eaLnBrk="1" hangingPunct="1">
              <a:lnSpc>
                <a:spcPct val="90000"/>
              </a:lnSpc>
            </a:pPr>
            <a:endParaRPr lang="en-US" noProof="0" dirty="0"/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0" y="6383338"/>
            <a:ext cx="303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 Narrow" pitchFamily="34" charset="0"/>
              </a:rPr>
              <a:t>© Benito Arruñada. Barcelona, 2001. Tots els drets reservats. </a:t>
            </a:r>
          </a:p>
        </p:txBody>
      </p:sp>
      <p:pic>
        <p:nvPicPr>
          <p:cNvPr id="2" name="Picture 3" descr="C:\Users\Benito Arruñada\Dropbox\Modified files\instituciones o instintos.jpg"/>
          <p:cNvPicPr>
            <a:picLocks noChangeAspect="1" noChangeArrowheads="1"/>
          </p:cNvPicPr>
          <p:nvPr/>
        </p:nvPicPr>
        <p:blipFill>
          <a:blip r:embed="rId3" cstate="print"/>
          <a:srcRect l="512" t="461" r="512" b="461"/>
          <a:stretch>
            <a:fillRect/>
          </a:stretch>
        </p:blipFill>
        <p:spPr bwMode="auto">
          <a:xfrm>
            <a:off x="4038255" y="61599"/>
            <a:ext cx="4953345" cy="5501001"/>
          </a:xfrm>
          <a:prstGeom prst="rect">
            <a:avLst/>
          </a:prstGeom>
          <a:noFill/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6788" y="112200"/>
            <a:ext cx="3835612" cy="3469200"/>
          </a:xfrm>
          <a:solidFill>
            <a:schemeClr val="tx1"/>
          </a:solidFill>
        </p:spPr>
        <p:txBody>
          <a:bodyPr/>
          <a:lstStyle/>
          <a:p>
            <a:pPr algn="l" eaLnBrk="1" hangingPunct="1"/>
            <a:r>
              <a:rPr lang="en-US" sz="2400" b="1" noProof="0" dirty="0">
                <a:solidFill>
                  <a:schemeClr val="bg1"/>
                </a:solidFill>
              </a:rPr>
              <a:t>Institutions or instincts, sure. But... which of them are the “face” and which are the “mask”? </a:t>
            </a:r>
            <a:br>
              <a:rPr lang="en-US" sz="2400" b="1" noProof="0" dirty="0">
                <a:solidFill>
                  <a:schemeClr val="bg1"/>
                </a:solidFill>
              </a:rPr>
            </a:br>
            <a:r>
              <a:rPr lang="en-US" sz="2400" b="1" noProof="0" dirty="0">
                <a:solidFill>
                  <a:schemeClr val="bg1"/>
                </a:solidFill>
              </a:rPr>
              <a:t>Opposite to the figure, instincts are “the face” and institutions are the adaptive “mask” 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990600"/>
          </a:xfrm>
        </p:spPr>
        <p:txBody>
          <a:bodyPr/>
          <a:lstStyle/>
          <a:p>
            <a:pPr eaLnBrk="1" hangingPunct="1"/>
            <a:r>
              <a:rPr lang="en-US" noProof="0" dirty="0"/>
              <a:t>Mind &amp; management</a:t>
            </a:r>
            <a:br>
              <a:rPr lang="en-US" noProof="0" dirty="0"/>
            </a:br>
            <a:r>
              <a:rPr lang="en-US" sz="3200" noProof="0" dirty="0"/>
              <a:t>Bonus track</a:t>
            </a:r>
            <a:endParaRPr lang="en-US" noProof="0" dirty="0"/>
          </a:p>
        </p:txBody>
      </p:sp>
      <p:graphicFrame>
        <p:nvGraphicFramePr>
          <p:cNvPr id="3584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10546432"/>
              </p:ext>
            </p:extLst>
          </p:nvPr>
        </p:nvGraphicFramePr>
        <p:xfrm>
          <a:off x="381000" y="1447800"/>
          <a:ext cx="8382000" cy="4648200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Cognitive specialists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Rationality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Cooperation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Business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Modular mind</a:t>
                      </a:r>
                    </a:p>
                  </a:txBody>
                  <a:tcPr marL="457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Instinctive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Co-opt 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instincts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Maladapted mind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Ecological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Fill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adap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tation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gap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0439" name="Line 23"/>
          <p:cNvSpPr>
            <a:spLocks noChangeShapeType="1"/>
          </p:cNvSpPr>
          <p:nvPr/>
        </p:nvSpPr>
        <p:spPr bwMode="auto">
          <a:xfrm>
            <a:off x="2286000" y="5334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>
            <a:off x="2286000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60441" name="Line 25"/>
          <p:cNvSpPr>
            <a:spLocks noChangeShapeType="1"/>
          </p:cNvSpPr>
          <p:nvPr/>
        </p:nvSpPr>
        <p:spPr bwMode="auto">
          <a:xfrm>
            <a:off x="5638800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>
            <a:off x="5562600" y="5334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60443" name="Line 27"/>
          <p:cNvSpPr>
            <a:spLocks noChangeShapeType="1"/>
          </p:cNvSpPr>
          <p:nvPr/>
        </p:nvSpPr>
        <p:spPr bwMode="auto">
          <a:xfrm>
            <a:off x="838200" y="2667000"/>
            <a:ext cx="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60444" name="Line 28"/>
          <p:cNvSpPr>
            <a:spLocks noChangeShapeType="1"/>
          </p:cNvSpPr>
          <p:nvPr/>
        </p:nvSpPr>
        <p:spPr bwMode="auto">
          <a:xfrm>
            <a:off x="1524000" y="2667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7696200" y="4191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06318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8B9ECC9-9FA5-45A2-9065-E35A9C1CD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9C6FD3B-FC4F-49CB-803F-D61F962F7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Organization of exchange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altLang="en-US" dirty="0"/>
              <a:t>‘Farsighted contracting’ in TCE</a:t>
            </a:r>
          </a:p>
          <a:p>
            <a:pPr eaLnBrk="1" hangingPunct="1"/>
            <a:r>
              <a:rPr lang="en-US" altLang="en-US" dirty="0"/>
              <a:t>Management</a:t>
            </a:r>
          </a:p>
          <a:p>
            <a:pPr marL="914400" lvl="1" indent="-457200" eaLnBrk="1" hangingPunct="1">
              <a:buFont typeface="+mj-lt"/>
              <a:buAutoNum type="arabicPeriod" startAt="2"/>
            </a:pPr>
            <a:r>
              <a:rPr lang="en-US" altLang="en-US" dirty="0"/>
              <a:t>General management </a:t>
            </a:r>
          </a:p>
          <a:p>
            <a:pPr marL="914400" lvl="1" indent="-457200" eaLnBrk="1" hangingPunct="1">
              <a:buFont typeface="+mj-lt"/>
              <a:buAutoNum type="arabicPeriod" startAt="2"/>
            </a:pPr>
            <a:r>
              <a:rPr lang="en-US" altLang="en-US" dirty="0"/>
              <a:t>Managing people </a:t>
            </a:r>
          </a:p>
          <a:p>
            <a:pPr marL="914400" lvl="1" indent="-457200" eaLnBrk="1" hangingPunct="1">
              <a:buFont typeface="+mj-lt"/>
              <a:buAutoNum type="arabicPeriod" startAt="2"/>
            </a:pPr>
            <a:r>
              <a:rPr lang="en-US" altLang="en-US" dirty="0"/>
              <a:t>Finance</a:t>
            </a:r>
          </a:p>
          <a:p>
            <a:pPr marL="914400" lvl="1" indent="-457200" eaLnBrk="1" hangingPunct="1">
              <a:buFont typeface="+mj-lt"/>
              <a:buAutoNum type="arabicPeriod" startAt="2"/>
            </a:pPr>
            <a:r>
              <a:rPr lang="en-US" altLang="en-US" dirty="0"/>
              <a:t>Marketing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EB8AD41-8EA4-4898-9A22-2F033A99F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1. Organizing exchange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68B6B7D-8E34-4E6D-BE90-291BFFCBD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Assumptions in Transaction Cost Economics : bounded rationality &amp; opportunism</a:t>
            </a:r>
          </a:p>
          <a:p>
            <a:pPr eaLnBrk="1" hangingPunct="1"/>
            <a:r>
              <a:rPr lang="en-US" altLang="en-US" sz="2400"/>
              <a:t>Solution: “farsighted contracting”</a:t>
            </a:r>
          </a:p>
          <a:p>
            <a:pPr lvl="1" eaLnBrk="1" hangingPunct="1"/>
            <a:r>
              <a:rPr lang="en-US" altLang="en-US" sz="2000"/>
              <a:t>use of calculative rationality ex ante to develop safeguards against ex post opportunism</a:t>
            </a:r>
          </a:p>
          <a:p>
            <a:pPr eaLnBrk="1" hangingPunct="1"/>
            <a:r>
              <a:rPr lang="en-US" altLang="en-US" sz="2400"/>
              <a:t>It often collides with instinctive “contractual heuristics”—mainly, with cheater detectors</a:t>
            </a:r>
          </a:p>
          <a:p>
            <a:pPr lvl="1" eaLnBrk="1" hangingPunct="1"/>
            <a:r>
              <a:rPr lang="en-US" altLang="en-US" sz="2000"/>
              <a:t>Example: Love and arranged marriages </a:t>
            </a:r>
          </a:p>
          <a:p>
            <a:pPr eaLnBrk="1" hangingPunct="1"/>
            <a:r>
              <a:rPr lang="en-US" altLang="en-US" sz="2400"/>
              <a:t>Schizophrenic (and impossible?) palliative: </a:t>
            </a:r>
            <a:br>
              <a:rPr lang="en-US" altLang="en-US" sz="2400"/>
            </a:br>
            <a:r>
              <a:rPr lang="en-US" altLang="en-US" sz="2400"/>
              <a:t>do not explicitly safeguard in daily life, in marriage contract, etc. 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DEB50E1-D98B-41F3-84AC-97D7B83CD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2. General management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4147D24-2197-43F2-BC4E-0F122C5FD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Rationality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 rationalizing function of firms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See, e.g., slide in </a:t>
            </a:r>
            <a:r>
              <a:rPr lang="en-US" altLang="en-US" sz="1600" dirty="0" err="1"/>
              <a:t>Beshear</a:t>
            </a:r>
            <a:r>
              <a:rPr lang="en-US" altLang="en-US" sz="1600" dirty="0"/>
              <a:t> &amp; Gino paper at HBR below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Specialization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Among humans: self-control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Between humans and computers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Organizational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“Natural” size of productive units: 100-200 individuals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Informal org. struct.: gossip &amp; “</a:t>
            </a:r>
            <a:r>
              <a:rPr lang="en-US" altLang="en-US" sz="2000" i="1" dirty="0"/>
              <a:t>managing </a:t>
            </a:r>
            <a:r>
              <a:rPr lang="en-US" altLang="en-US" sz="2000" i="1"/>
              <a:t>by wandering </a:t>
            </a:r>
            <a:r>
              <a:rPr lang="en-US" altLang="en-US" sz="2000" i="1" dirty="0"/>
              <a:t>around</a:t>
            </a:r>
            <a:r>
              <a:rPr lang="en-US" altLang="en-US" sz="2000" dirty="0"/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Incentives (Topic #2)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Delicate use because, e.g.,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1">
                    <a:lumMod val="50000"/>
                  </a:schemeClr>
                </a:solidFill>
              </a:rPr>
              <a:t>“Strong reciprocity” (Fehr)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1">
                    <a:lumMod val="50000"/>
                  </a:schemeClr>
                </a:solidFill>
              </a:rPr>
              <a:t>“Crowding out” (Frey)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noProof="0" dirty="0"/>
              <a:t>Conjecture: loss aversion possibly “maladapted” today</a:t>
            </a:r>
          </a:p>
        </p:txBody>
      </p:sp>
      <p:pic>
        <p:nvPicPr>
          <p:cNvPr id="64515" name="Picture 3" descr="fra83342_08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1850" y="1981200"/>
            <a:ext cx="7480300" cy="4114800"/>
          </a:xfrm>
          <a:solidFill>
            <a:schemeClr val="tx1"/>
          </a:solidFill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990600" y="1295400"/>
          <a:ext cx="6884670" cy="485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429000" y="1676400"/>
          <a:ext cx="5715000" cy="1246238"/>
        </p:xfrm>
        <a:graphic>
          <a:graphicData uri="http://schemas.openxmlformats.org/drawingml/2006/table">
            <a:tbl>
              <a:tblPr/>
              <a:tblGrid>
                <a:gridCol w="2495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334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Arial Narrow"/>
                        </a:rPr>
                        <a:t>Traditional</a:t>
                      </a:r>
                      <a:endParaRPr lang="es-ES" sz="2400" b="1" i="0" u="none" strike="noStrike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 err="1">
                          <a:solidFill>
                            <a:srgbClr val="0070C0"/>
                          </a:solidFill>
                          <a:latin typeface="Arial Narrow"/>
                        </a:rPr>
                        <a:t>Socratic</a:t>
                      </a:r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latin typeface="Arial Narrow"/>
                        </a:rPr>
                        <a:t>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48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 dirty="0" err="1">
                          <a:solidFill>
                            <a:schemeClr val="tx1"/>
                          </a:solidFill>
                          <a:latin typeface="Arial Narrow"/>
                        </a:rPr>
                        <a:t>Initial</a:t>
                      </a:r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 </a:t>
                      </a:r>
                      <a:r>
                        <a:rPr lang="es-ES" sz="2400" b="0" i="0" u="none" strike="noStrike" dirty="0" err="1">
                          <a:solidFill>
                            <a:schemeClr val="tx1"/>
                          </a:solidFill>
                          <a:latin typeface="Arial Narrow"/>
                        </a:rPr>
                        <a:t>investment</a:t>
                      </a:r>
                      <a:endParaRPr lang="es-ES" sz="24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Arial Narrow"/>
                        </a:rPr>
                        <a:t>-12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latin typeface="Arial Narrow"/>
                        </a:rPr>
                        <a:t>-20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718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 dirty="0" err="1">
                          <a:solidFill>
                            <a:schemeClr val="tx1"/>
                          </a:solidFill>
                          <a:latin typeface="Arial Narrow"/>
                        </a:rPr>
                        <a:t>Future</a:t>
                      </a:r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 </a:t>
                      </a:r>
                      <a:r>
                        <a:rPr lang="es-ES" sz="2400" b="0" i="0" u="none" strike="noStrike" dirty="0" err="1">
                          <a:solidFill>
                            <a:schemeClr val="tx1"/>
                          </a:solidFill>
                          <a:latin typeface="Arial Narrow"/>
                        </a:rPr>
                        <a:t>annual</a:t>
                      </a:r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 </a:t>
                      </a:r>
                      <a:r>
                        <a:rPr lang="es-ES" sz="2400" b="0" i="0" u="none" strike="noStrike" dirty="0" err="1">
                          <a:solidFill>
                            <a:schemeClr val="tx1"/>
                          </a:solidFill>
                          <a:latin typeface="Arial Narrow"/>
                        </a:rPr>
                        <a:t>return</a:t>
                      </a:r>
                      <a:endParaRPr lang="es-ES" sz="24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Arial Narrow"/>
                        </a:rPr>
                        <a:t>2,3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2800" noProof="0" dirty="0" err="1"/>
              <a:t>Hypot</a:t>
            </a:r>
            <a:r>
              <a:rPr lang="en-US" sz="2800" noProof="0" dirty="0"/>
              <a:t>. Net Present Value (€) of teaching methods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657600" y="60006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>
                <a:latin typeface="+mj-lt"/>
              </a:rPr>
              <a:t>Discount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rate</a:t>
            </a:r>
            <a:endParaRPr lang="es-ES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5">
            <a:extLst>
              <a:ext uri="{FF2B5EF4-FFF2-40B4-BE49-F238E27FC236}">
                <a16:creationId xmlns:a16="http://schemas.microsoft.com/office/drawing/2014/main" id="{62E8EB86-8F7E-41C9-BE89-7FEA0907E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656852"/>
              </p:ext>
            </p:extLst>
          </p:nvPr>
        </p:nvGraphicFramePr>
        <p:xfrm>
          <a:off x="2362200" y="1971325"/>
          <a:ext cx="4319588" cy="481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2010056" imgH="2238687" progId="PBrush">
                  <p:embed/>
                </p:oleObj>
              </mc:Choice>
              <mc:Fallback>
                <p:oleObj name="Imagen de mapa de bits" r:id="rId2" imgW="2010056" imgH="2238687" progId="PBrush">
                  <p:embed/>
                  <p:pic>
                    <p:nvPicPr>
                      <p:cNvPr id="3074" name="Object 5">
                        <a:extLst>
                          <a:ext uri="{FF2B5EF4-FFF2-40B4-BE49-F238E27FC236}">
                            <a16:creationId xmlns:a16="http://schemas.microsoft.com/office/drawing/2014/main" id="{62E8EB86-8F7E-41C9-BE89-7FEA0907E5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971325"/>
                        <a:ext cx="4319588" cy="481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4 Título">
            <a:extLst>
              <a:ext uri="{FF2B5EF4-FFF2-40B4-BE49-F238E27FC236}">
                <a16:creationId xmlns:a16="http://schemas.microsoft.com/office/drawing/2014/main" id="{71E07072-0AD0-4B2B-B4A1-73FF7EF1C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Are not these biases mistakes only in a </a:t>
            </a:r>
            <a:r>
              <a:rPr lang="en-US" altLang="en-US" i="1" dirty="0">
                <a:cs typeface="Times New Roman" panose="02020603050405020304" pitchFamily="18" charset="0"/>
              </a:rPr>
              <a:t>specific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context</a:t>
            </a:r>
            <a:r>
              <a:rPr lang="en-US" altLang="en-US" dirty="0">
                <a:cs typeface="Times New Roman" panose="02020603050405020304" pitchFamily="18" charset="0"/>
              </a:rPr>
              <a:t>?</a:t>
            </a:r>
            <a:endParaRPr lang="en-US" alt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C2E4C5A-2001-4101-B74C-F43962180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3. Managing people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428C40B-2F0A-42B4-8E79-29A06A8E3C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“Biases”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Loss aversion </a:t>
            </a:r>
            <a:r>
              <a:rPr lang="en-US" altLang="en-US" sz="2000">
                <a:sym typeface="Wingdings" panose="05000000000000000000" pitchFamily="2" charset="2"/>
              </a:rPr>
              <a:t> resistance to change. Change only when facing disaster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Over-optimism and overvaluation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Self-deception–necessary for leadership? At what cost? More costly when combined with herding: remedies?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Why do leaders usually feel alone? What do we ask them?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Overvaluation of 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Conformism </a:t>
            </a:r>
            <a:r>
              <a:rPr lang="en-US" altLang="en-US" sz="2000">
                <a:sym typeface="Wingdings" panose="05000000000000000000" pitchFamily="2" charset="2"/>
              </a:rPr>
              <a:t>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sym typeface="Wingdings" panose="05000000000000000000" pitchFamily="2" charset="2"/>
              </a:rPr>
              <a:t>Herd behavior (of leaders)</a:t>
            </a:r>
            <a:endParaRPr lang="en-US" altLang="en-US" sz="1800"/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Role of rituals to consolidate groups: e.g., dancing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Detectors of human types and cheaters </a:t>
            </a:r>
            <a:r>
              <a:rPr lang="en-US" altLang="en-US" sz="2400">
                <a:sym typeface="Wingdings" panose="05000000000000000000" pitchFamily="2" charset="2"/>
              </a:rPr>
              <a:t>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Importance of personal contact </a:t>
            </a:r>
            <a:r>
              <a:rPr lang="en-US" altLang="en-US" sz="2000">
                <a:sym typeface="Wingdings" panose="05000000000000000000" pitchFamily="2" charset="2"/>
              </a:rPr>
              <a:t> business travel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Importance of cooperative climate for first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2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38A5068-31F1-4519-98D4-34A60C2B4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4. Finance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7381D03-A68E-47EA-8535-90C16A838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Possible biases: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overconfidence </a:t>
            </a:r>
            <a:r>
              <a:rPr lang="en-US" altLang="en-US" sz="2200" dirty="0">
                <a:sym typeface="Wingdings" panose="05000000000000000000" pitchFamily="2" charset="2"/>
              </a:rPr>
              <a:t> too low premiums</a:t>
            </a:r>
            <a:r>
              <a:rPr lang="en-US" altLang="en-US" sz="2200" dirty="0"/>
              <a:t> for risk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herding </a:t>
            </a:r>
            <a:r>
              <a:rPr lang="en-US" altLang="en-US" sz="2200" dirty="0">
                <a:sym typeface="Wingdings" panose="05000000000000000000" pitchFamily="2" charset="2"/>
              </a:rPr>
              <a:t> speculative bubbles (real estate), </a:t>
            </a:r>
            <a:r>
              <a:rPr lang="en-US" altLang="en-US" sz="2200" dirty="0"/>
              <a:t>pyramidal frauds (e.g., Madoff, </a:t>
            </a:r>
            <a:r>
              <a:rPr lang="en-US" altLang="en-US" sz="2200" dirty="0" err="1"/>
              <a:t>Foro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Filatélico</a:t>
            </a:r>
            <a:r>
              <a:rPr lang="en-US" altLang="en-US" sz="2200" dirty="0"/>
              <a:t>, </a:t>
            </a:r>
            <a:r>
              <a:rPr lang="en-US" altLang="en-US" sz="2200" i="1" dirty="0" err="1"/>
              <a:t>preferentes</a:t>
            </a:r>
            <a:r>
              <a:rPr lang="en-US" altLang="en-US" sz="2200" dirty="0"/>
              <a:t>, etc.)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2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38A5068-31F1-4519-98D4-34A60C2B4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5. </a:t>
            </a:r>
            <a:r>
              <a:rPr lang="en-US" altLang="en-US" sz="4000" dirty="0"/>
              <a:t>Marketing</a:t>
            </a:r>
            <a:endParaRPr lang="en-US" altLang="en-US" dirty="0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7381D03-A68E-47EA-8535-90C16A838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Brand management grounded on emotions &amp; relationships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What does Apple sell? Do customers like brands changing their logos?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Product design based 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sym typeface="Wingdings" panose="05000000000000000000" pitchFamily="2" charset="2"/>
              </a:rPr>
              <a:t>Visual &amp; oral symbols, no abstractions (commands vs Mac-Windows)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sym typeface="Wingdings" panose="05000000000000000000" pitchFamily="2" charset="2"/>
              </a:rPr>
              <a:t>Pleasure without pain: e.g., artificial sweeteners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Sexist advertising, no only in contents but in approach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Is advertising that addresses men sexist? … women? Examples?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hlinkClick r:id="rId3"/>
              </a:rPr>
              <a:t>Watch this brief video clip</a:t>
            </a:r>
            <a:r>
              <a:rPr lang="en-US" altLang="en-US" sz="2600" dirty="0">
                <a:sym typeface="Wingdings" panose="05000000000000000000" pitchFamily="2" charset="2"/>
              </a:rPr>
              <a:t> on “</a:t>
            </a:r>
            <a:r>
              <a:rPr lang="en-US" altLang="en-US" sz="2400" dirty="0"/>
              <a:t>The Secret Science of Advertising</a:t>
            </a:r>
            <a:r>
              <a:rPr lang="en-US" altLang="en-US" sz="2600" dirty="0">
                <a:sym typeface="Wingdings" panose="05000000000000000000" pitchFamily="2" charset="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9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CDE7F-2542-4C57-850F-0D0427CA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For discussion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EEBA2B-8121-4357-A1FF-634D3C5B16A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3999722"/>
          </a:xfrm>
        </p:spPr>
        <p:txBody>
          <a:bodyPr/>
          <a:lstStyle/>
          <a:p>
            <a:r>
              <a:rPr lang="en-US" dirty="0"/>
              <a:t>How is the context evolving? More or less…</a:t>
            </a:r>
          </a:p>
          <a:p>
            <a:pPr lvl="1"/>
            <a:r>
              <a:rPr lang="en-US" dirty="0"/>
              <a:t>Artificial?</a:t>
            </a:r>
          </a:p>
          <a:p>
            <a:pPr lvl="1"/>
            <a:r>
              <a:rPr lang="en-US" dirty="0"/>
              <a:t>Manipulated? Advertising?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Cognitive biases re the pandemic</a:t>
            </a:r>
            <a:r>
              <a:rPr lang="en-US" noProof="0" dirty="0"/>
              <a:t>? </a:t>
            </a:r>
          </a:p>
          <a:p>
            <a:pPr lvl="1"/>
            <a:r>
              <a:rPr lang="en-US" dirty="0"/>
              <a:t> value function in political decisions</a:t>
            </a:r>
          </a:p>
          <a:p>
            <a:pPr lvl="1"/>
            <a:r>
              <a:rPr lang="en-US" dirty="0"/>
              <a:t> discounting</a:t>
            </a:r>
          </a:p>
          <a:p>
            <a:pPr lvl="1"/>
            <a:r>
              <a:rPr lang="en-US" dirty="0"/>
              <a:t> 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71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CDE7F-2542-4C57-850F-0D0427CA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For discussion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EEBA2B-8121-4357-A1FF-634D3C5B16A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3999722"/>
          </a:xfrm>
        </p:spPr>
        <p:txBody>
          <a:bodyPr/>
          <a:lstStyle/>
          <a:p>
            <a:r>
              <a:rPr lang="en-US" noProof="0" dirty="0"/>
              <a:t>If you work for a candidate for the president of Barça, what would you advise regarding debates? With how many? With whom? </a:t>
            </a:r>
            <a:br>
              <a:rPr lang="en-US" noProof="0" dirty="0"/>
            </a:br>
            <a:endParaRPr lang="en-US" noProof="0" dirty="0"/>
          </a:p>
          <a:p>
            <a:r>
              <a:rPr lang="en-US" dirty="0"/>
              <a:t>Think about</a:t>
            </a:r>
          </a:p>
          <a:p>
            <a:pPr lvl="1"/>
            <a:r>
              <a:rPr lang="en-US" dirty="0"/>
              <a:t>what are the relevant dimensions?</a:t>
            </a:r>
          </a:p>
          <a:p>
            <a:pPr lvl="1"/>
            <a:r>
              <a:rPr lang="en-US" dirty="0"/>
              <a:t>place the candidates</a:t>
            </a:r>
          </a:p>
          <a:p>
            <a:pPr lvl="1"/>
            <a:r>
              <a:rPr lang="en-US" dirty="0"/>
              <a:t>try to be surrounded by whom?</a:t>
            </a:r>
          </a:p>
        </p:txBody>
      </p:sp>
    </p:spTree>
    <p:extLst>
      <p:ext uri="{BB962C8B-B14F-4D97-AF65-F5344CB8AC3E}">
        <p14:creationId xmlns:p14="http://schemas.microsoft.com/office/powerpoint/2010/main" val="14199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A3B2C-381C-E0EF-63FB-3FF76AD6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noProof="0" dirty="0"/>
              <a:t>How to react to biases &amp; limitations?</a:t>
            </a:r>
            <a:br>
              <a:rPr lang="en-US" sz="3600" noProof="0" dirty="0"/>
            </a:br>
            <a:r>
              <a:rPr lang="en-US" sz="2400" noProof="0" dirty="0"/>
              <a:t>Three conflicting positions in cognitive sciences</a:t>
            </a:r>
            <a:br>
              <a:rPr lang="en-US" sz="2400" noProof="0" dirty="0"/>
            </a:br>
            <a:r>
              <a:rPr lang="en-US" sz="2000" noProof="0" dirty="0"/>
              <a:t>See Stanovich, “The Need of Rationality in a Hostile World”</a:t>
            </a:r>
            <a:endParaRPr lang="en-U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1A5FDA-F103-4452-4274-6D81CA60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 err="1"/>
              <a:t>Meliorists</a:t>
            </a:r>
            <a:r>
              <a:rPr lang="en-US" noProof="0" dirty="0"/>
              <a:t>: </a:t>
            </a:r>
          </a:p>
          <a:p>
            <a:pPr lvl="1"/>
            <a:r>
              <a:rPr lang="en-US" noProof="0" dirty="0"/>
              <a:t>should domesticate System 1 reactions (emotional) </a:t>
            </a:r>
            <a:r>
              <a:rPr lang="en-US" noProof="0" dirty="0" err="1"/>
              <a:t>bc</a:t>
            </a:r>
            <a:r>
              <a:rPr lang="en-US" noProof="0" dirty="0"/>
              <a:t> maladapted: not conducive to instrumental rationality, to achieve our goals</a:t>
            </a:r>
          </a:p>
          <a:p>
            <a:r>
              <a:rPr lang="en-US" i="1" noProof="0" dirty="0" err="1"/>
              <a:t>Panglossians</a:t>
            </a:r>
            <a:r>
              <a:rPr lang="en-US" noProof="0" dirty="0"/>
              <a:t>: </a:t>
            </a:r>
          </a:p>
          <a:p>
            <a:pPr lvl="1"/>
            <a:r>
              <a:rPr lang="en-US" noProof="0" dirty="0"/>
              <a:t>We do well enough</a:t>
            </a:r>
          </a:p>
          <a:p>
            <a:pPr lvl="1"/>
            <a:r>
              <a:rPr lang="en-US" dirty="0"/>
              <a:t>Really? Life is becoming like the tests in the biases and heuristics literature</a:t>
            </a:r>
            <a:endParaRPr lang="en-US" noProof="0" dirty="0"/>
          </a:p>
          <a:p>
            <a:r>
              <a:rPr lang="en-US" i="1" noProof="0" dirty="0"/>
              <a:t>Apologists</a:t>
            </a:r>
            <a:r>
              <a:rPr lang="en-US" noProof="0" dirty="0"/>
              <a:t>: intermediate, pragmatic, position</a:t>
            </a:r>
          </a:p>
        </p:txBody>
      </p:sp>
    </p:spTree>
    <p:extLst>
      <p:ext uri="{BB962C8B-B14F-4D97-AF65-F5344CB8AC3E}">
        <p14:creationId xmlns:p14="http://schemas.microsoft.com/office/powerpoint/2010/main" val="259338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A3B2C-381C-E0EF-63FB-3FF76AD6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Four typical errors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1A5FDA-F103-4452-4274-6D81CA60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Weak reasoning ability, system 2</a:t>
            </a:r>
          </a:p>
          <a:p>
            <a:r>
              <a:rPr lang="en-US" dirty="0"/>
              <a:t>Strong system 1, emotions</a:t>
            </a:r>
          </a:p>
          <a:p>
            <a:r>
              <a:rPr lang="en-US" noProof="0" dirty="0"/>
              <a:t>Lack of knowledge</a:t>
            </a:r>
          </a:p>
          <a:p>
            <a:r>
              <a:rPr lang="en-US" dirty="0"/>
              <a:t>Wrong knowledge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confirmation (myside) bias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Worst risk of the four, </a:t>
            </a:r>
            <a:r>
              <a:rPr lang="en-US" noProof="0" dirty="0" err="1">
                <a:sym typeface="Wingdings" panose="05000000000000000000" pitchFamily="2" charset="2"/>
              </a:rPr>
              <a:t>bc</a:t>
            </a:r>
            <a:r>
              <a:rPr lang="en-US" noProof="0" dirty="0">
                <a:sym typeface="Wingdings" panose="05000000000000000000" pitchFamily="2" charset="2"/>
              </a:rPr>
              <a:t> uncorrelated with intelligence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4270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0BF464E-AF9A-19E8-14A9-C8B30DF9D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983971"/>
            <a:ext cx="2971800" cy="46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1EE4A3B-AB2E-C09E-F34E-76057978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Intriguing: “social sciences suffer </a:t>
            </a:r>
            <a:r>
              <a:rPr lang="en-US" i="1" dirty="0"/>
              <a:t>cognition blindness</a:t>
            </a:r>
            <a:r>
              <a:rPr lang="en-US" dirty="0"/>
              <a:t>” (Boyer’18)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0F887CB2-AADD-8D61-3172-8E838EA0CD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732D122C-8B2A-F78F-1D02-0BFBAFB39D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and are </a:t>
            </a:r>
            <a:r>
              <a:rPr lang="es-ES" dirty="0" err="1"/>
              <a:t>minds</a:t>
            </a:r>
            <a:r>
              <a:rPr lang="es-ES" dirty="0"/>
              <a:t> </a:t>
            </a:r>
            <a:r>
              <a:rPr lang="es-ES" dirty="0" err="1"/>
              <a:t>made</a:t>
            </a:r>
            <a:r>
              <a:rPr lang="es-ES" dirty="0"/>
              <a:t>?</a:t>
            </a:r>
          </a:p>
          <a:p>
            <a:r>
              <a:rPr lang="es-ES" dirty="0" err="1"/>
              <a:t>Myths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nature</a:t>
            </a:r>
            <a:r>
              <a:rPr lang="es-ES" dirty="0"/>
              <a:t> and </a:t>
            </a:r>
            <a:r>
              <a:rPr lang="es-ES" dirty="0" err="1"/>
              <a:t>nurture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0329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noProof="0" dirty="0"/>
              <a:t>The mind had been off limits for evolutionary analysis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3105150" y="2209800"/>
          <a:ext cx="30210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2715004" imgH="3428571" progId="">
                  <p:embed/>
                </p:oleObj>
              </mc:Choice>
              <mc:Fallback>
                <p:oleObj name="Fotografía de Photo Editor" r:id="rId3" imgW="2715004" imgH="342857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2209800"/>
                        <a:ext cx="3021013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Overview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 eaLnBrk="1" hangingPunct="1"/>
            <a:r>
              <a:rPr lang="en-US" dirty="0"/>
              <a:t>Evolutionary psychology—A Copernican revolution</a:t>
            </a:r>
          </a:p>
          <a:p>
            <a:pPr lvl="1" eaLnBrk="1" hangingPunct="1"/>
            <a:r>
              <a:rPr lang="en-US" dirty="0"/>
              <a:t>Reverse engineering of our mind</a:t>
            </a:r>
          </a:p>
          <a:p>
            <a:pPr lvl="1" eaLnBrk="1" hangingPunct="1"/>
            <a:r>
              <a:rPr lang="en-US" dirty="0"/>
              <a:t>Consequences for: rationality, cooperation and culture—i.e., for managing the </a:t>
            </a:r>
            <a:r>
              <a:rPr lang="en-US" i="1" dirty="0"/>
              <a:t>inside</a:t>
            </a:r>
            <a:r>
              <a:rPr lang="en-US" dirty="0"/>
              <a:t> and the </a:t>
            </a:r>
            <a:r>
              <a:rPr lang="en-US" i="1" dirty="0"/>
              <a:t>outside</a:t>
            </a:r>
            <a:r>
              <a:rPr lang="en-US" dirty="0"/>
              <a:t> of organizations</a:t>
            </a:r>
          </a:p>
          <a:p>
            <a:pPr lvl="1" eaLnBrk="1" hangingPunct="1"/>
            <a:r>
              <a:rPr lang="en-US" dirty="0">
                <a:hlinkClick r:id="rId3"/>
              </a:rPr>
              <a:t>Watch this brief overview video clip</a:t>
            </a:r>
            <a:endParaRPr lang="es-ES" dirty="0"/>
          </a:p>
          <a:p>
            <a:pPr eaLnBrk="1" hangingPunct="1"/>
            <a:r>
              <a:rPr lang="en-US" dirty="0"/>
              <a:t>Applications</a:t>
            </a:r>
          </a:p>
          <a:p>
            <a:pPr lvl="1" eaLnBrk="1" hangingPunct="1"/>
            <a:r>
              <a:rPr lang="en-US" dirty="0"/>
              <a:t>‘Farsighted contracting’ in TCE</a:t>
            </a:r>
          </a:p>
          <a:p>
            <a:pPr lvl="1" eaLnBrk="1" hangingPunct="1"/>
            <a:r>
              <a:rPr lang="en-US" dirty="0"/>
              <a:t>Understanding management &amp; policymaking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533400"/>
            <a:ext cx="8534400" cy="2362200"/>
          </a:xfrm>
        </p:spPr>
        <p:txBody>
          <a:bodyPr/>
          <a:lstStyle/>
          <a:p>
            <a:pPr eaLnBrk="1" hangingPunct="1"/>
            <a:r>
              <a:rPr lang="en-US" sz="4400" noProof="0" dirty="0">
                <a:solidFill>
                  <a:srgbClr val="FFFFCC"/>
                </a:solidFill>
                <a:cs typeface="Arial" pitchFamily="34" charset="0"/>
              </a:rPr>
              <a:t>I. Individual behavior</a:t>
            </a:r>
            <a:br>
              <a:rPr lang="en-US" sz="4400" dirty="0">
                <a:solidFill>
                  <a:srgbClr val="FFFFCC"/>
                </a:solidFill>
                <a:cs typeface="Arial" pitchFamily="34" charset="0"/>
              </a:rPr>
            </a:br>
            <a:r>
              <a:rPr lang="en-US" sz="3600" dirty="0">
                <a:solidFill>
                  <a:srgbClr val="FFFFCC"/>
                </a:solidFill>
                <a:cs typeface="Arial" pitchFamily="34" charset="0"/>
              </a:rPr>
              <a:t>1. </a:t>
            </a:r>
            <a:r>
              <a:rPr lang="en-US" sz="3600" noProof="0" dirty="0">
                <a:solidFill>
                  <a:srgbClr val="FFFFCC"/>
                </a:solidFill>
                <a:cs typeface="Arial" pitchFamily="34" charset="0"/>
              </a:rPr>
              <a:t>The role of rationality</a:t>
            </a:r>
            <a:endParaRPr lang="en-US" noProof="0" dirty="0"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267200"/>
            <a:ext cx="4495800" cy="1689100"/>
          </a:xfrm>
        </p:spPr>
        <p:txBody>
          <a:bodyPr/>
          <a:lstStyle/>
          <a:p>
            <a:pPr algn="l" eaLnBrk="1" hangingPunct="1"/>
            <a:r>
              <a:rPr lang="en-US" sz="1800" dirty="0"/>
              <a:t>Based on Arruñada, Benito (2008), “Human Nature and Institutions,” in E. Brousseau and J.-M. Glachant, eds., </a:t>
            </a:r>
            <a:r>
              <a:rPr lang="en-US" sz="1800" i="1" dirty="0"/>
              <a:t>New Institutional Economics: A Guidebook</a:t>
            </a:r>
            <a:r>
              <a:rPr lang="en-US" sz="1800" dirty="0"/>
              <a:t>, Cambridge University Press, Cambridge, 81-99. </a:t>
            </a: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1216025" y="3276600"/>
            <a:ext cx="6784975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00475"/>
            <a:ext cx="24384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990600"/>
          </a:xfrm>
        </p:spPr>
        <p:txBody>
          <a:bodyPr/>
          <a:lstStyle/>
          <a:p>
            <a:pPr eaLnBrk="1" hangingPunct="1"/>
            <a:r>
              <a:rPr lang="en-US" noProof="0" dirty="0"/>
              <a:t>Outline: </a:t>
            </a:r>
            <a:br>
              <a:rPr lang="en-US" noProof="0" dirty="0"/>
            </a:br>
            <a:r>
              <a:rPr lang="en-US" noProof="0" dirty="0"/>
              <a:t>Our mind &amp; our institutions</a:t>
            </a:r>
          </a:p>
        </p:txBody>
      </p:sp>
      <p:graphicFrame>
        <p:nvGraphicFramePr>
          <p:cNvPr id="819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93529465"/>
              </p:ext>
            </p:extLst>
          </p:nvPr>
        </p:nvGraphicFramePr>
        <p:xfrm>
          <a:off x="381000" y="1752600"/>
          <a:ext cx="8382000" cy="4648200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Cognitive specialists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Rationality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(decisional mechanism)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Cooperation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(main ambit 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of interest)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Culture &amp; institutions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Modular mind</a:t>
                      </a:r>
                    </a:p>
                  </a:txBody>
                  <a:tcPr marL="457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Instinctive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Co-opt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instincts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Maladapted mind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Ecological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Fill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adap</a:t>
                      </a:r>
                      <a:r>
                        <a:rPr kumimoji="0" lang="es-ES_trad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tation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gap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2286000" y="56388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2286000" y="41148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5638800" y="41148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5562600" y="56388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838200" y="2971800"/>
            <a:ext cx="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1524000" y="29718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7696200" y="44958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029200"/>
          </a:xfrm>
        </p:spPr>
        <p:txBody>
          <a:bodyPr/>
          <a:lstStyle/>
          <a:p>
            <a:r>
              <a:rPr lang="en-US" noProof="0" dirty="0"/>
              <a:t>Source of humans’ comparative advantage: cognition </a:t>
            </a:r>
            <a:br>
              <a:rPr lang="en-US" noProof="0" dirty="0"/>
            </a:br>
            <a:r>
              <a:rPr lang="en-US" noProof="0" dirty="0"/>
              <a:t>= </a:t>
            </a:r>
            <a:br>
              <a:rPr lang="en-US" noProof="0" dirty="0"/>
            </a:br>
            <a:r>
              <a:rPr lang="en-US" noProof="0" dirty="0"/>
              <a:t>We are cognitive specialists</a:t>
            </a:r>
            <a:br>
              <a:rPr lang="en-US" noProof="0" dirty="0"/>
            </a:br>
            <a:r>
              <a:rPr lang="en-US" noProof="0" dirty="0">
                <a:sym typeface="Wingdings" pitchFamily="2" charset="2"/>
              </a:rPr>
              <a:t></a:t>
            </a:r>
            <a:br>
              <a:rPr lang="en-US" noProof="0" dirty="0">
                <a:sym typeface="Wingdings" pitchFamily="2" charset="2"/>
              </a:rPr>
            </a:br>
            <a:r>
              <a:rPr lang="en-US" b="1" noProof="0" dirty="0">
                <a:sym typeface="Wingdings" pitchFamily="2" charset="2"/>
              </a:rPr>
              <a:t>Constrained flexibility</a:t>
            </a:r>
            <a:br>
              <a:rPr lang="en-US" b="1" noProof="0" dirty="0">
                <a:sym typeface="Wingdings" pitchFamily="2" charset="2"/>
              </a:rPr>
            </a:br>
            <a:r>
              <a:rPr lang="en-US" b="1" noProof="0" dirty="0">
                <a:sym typeface="Wingdings" pitchFamily="2" charset="2"/>
              </a:rPr>
              <a:t>&amp; success</a:t>
            </a:r>
            <a:endParaRPr lang="en-US" b="1" noProof="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/>
            <a:r>
              <a:rPr lang="en-US" noProof="0" dirty="0"/>
              <a:t>A major constraint of being cognitive specialists: all born... “prematurely”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z="2400" i="1" dirty="0">
                <a:sym typeface="Wingdings" pitchFamily="2" charset="2"/>
              </a:rPr>
              <a:t>Physiological</a:t>
            </a:r>
            <a:r>
              <a:rPr lang="en-US" sz="2400" dirty="0">
                <a:sym typeface="Wingdings" pitchFamily="2" charset="2"/>
              </a:rPr>
              <a:t>: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big brains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big hips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born helpless, 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learning; and </a:t>
            </a:r>
          </a:p>
          <a:p>
            <a:pPr eaLnBrk="1" hangingPunct="1"/>
            <a:r>
              <a:rPr lang="en-US" sz="2400" i="1" dirty="0">
                <a:sym typeface="Wingdings" pitchFamily="2" charset="2"/>
              </a:rPr>
              <a:t>But also institutional</a:t>
            </a:r>
            <a:r>
              <a:rPr lang="en-US" sz="2400" dirty="0">
                <a:sym typeface="Wingdings" pitchFamily="2" charset="2"/>
              </a:rPr>
              <a:t>: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Family &amp;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responsible </a:t>
            </a: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fatherhood, with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Long education </a:t>
            </a: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(do you take the hint?)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240213" y="2092325"/>
          <a:ext cx="4522787" cy="347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4552381" imgH="3238952" progId="">
                  <p:embed/>
                </p:oleObj>
              </mc:Choice>
              <mc:Fallback>
                <p:oleObj name="Fotografía de Photo Editor" r:id="rId3" imgW="4552381" imgH="3238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557" b="13338"/>
                      <a:stretch>
                        <a:fillRect/>
                      </a:stretch>
                    </p:blipFill>
                    <p:spPr bwMode="auto">
                      <a:xfrm>
                        <a:off x="4240213" y="2092325"/>
                        <a:ext cx="4522787" cy="347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096000" cy="675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28600" y="5334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hlinkClick r:id="rId3"/>
              </a:rPr>
              <a:t>Link to article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738" y="1126436"/>
            <a:ext cx="4900262" cy="266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 noProof="0" dirty="0"/>
              <a:t>Amazing flexibility &amp; success</a:t>
            </a: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1"/>
            <a:ext cx="60725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10000"/>
            <a:ext cx="4572000" cy="343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noProof="0" dirty="0"/>
              <a:t>We succeeded in being cognitive specialists: modularity </a:t>
            </a:r>
            <a:r>
              <a:rPr lang="en-US" dirty="0"/>
              <a:t>&amp;</a:t>
            </a:r>
            <a:r>
              <a:rPr lang="en-US" noProof="0" dirty="0"/>
              <a:t> adapt. </a:t>
            </a:r>
            <a:r>
              <a:rPr lang="en-US" noProof="0" dirty="0">
                <a:sym typeface="Wingdings" panose="05000000000000000000" pitchFamily="2" charset="2"/>
              </a:rPr>
              <a:t> map</a:t>
            </a:r>
            <a:endParaRPr lang="en-US" noProof="0" dirty="0">
              <a:latin typeface="Arial Narrow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Modular mind (≈ “apps” in smartphone)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More efficient in using information with different structures in each environment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Content-full of innate solutions (instincts, in brief)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grammar acquisition, sex attraction, fear, social exchange, etc.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Adapted mind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risk of biological </a:t>
            </a:r>
            <a:r>
              <a:rPr lang="en-US" dirty="0" err="1"/>
              <a:t>maladaption</a:t>
            </a:r>
            <a:r>
              <a:rPr lang="en-US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Cognition </a:t>
            </a:r>
            <a:r>
              <a:rPr lang="en-US" dirty="0">
                <a:sym typeface="Wingdings" pitchFamily="2" charset="2"/>
              </a:rPr>
              <a:t> technological change </a:t>
            </a:r>
            <a:r>
              <a:rPr lang="en-US" i="1" dirty="0">
                <a:sym typeface="Wingdings" pitchFamily="2" charset="2"/>
              </a:rPr>
              <a:t>faster than biological evolution</a:t>
            </a:r>
            <a:r>
              <a:rPr lang="en-US" dirty="0">
                <a:sym typeface="Wingdings" pitchFamily="2" charset="2"/>
              </a:rPr>
              <a:t>  success + maladaptation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Success because animals only adapt biologically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Maladaptation b/c we change environment faster than instincts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Huge role for </a:t>
            </a:r>
            <a:r>
              <a:rPr lang="en-US" i="1" dirty="0">
                <a:sym typeface="Wingdings" pitchFamily="2" charset="2"/>
              </a:rPr>
              <a:t>cultural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adaptation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19200"/>
          </a:xfrm>
        </p:spPr>
        <p:txBody>
          <a:bodyPr/>
          <a:lstStyle/>
          <a:p>
            <a:pPr eaLnBrk="1" hangingPunct="1"/>
            <a:r>
              <a:rPr lang="en-US" noProof="0" dirty="0"/>
              <a:t>Mind &amp; institutions (I): </a:t>
            </a:r>
            <a:br>
              <a:rPr lang="en-US" noProof="0" dirty="0"/>
            </a:br>
            <a:r>
              <a:rPr lang="en-US" sz="3600" noProof="0" dirty="0"/>
              <a:t>Consequences of cognitive specialization</a:t>
            </a:r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ph type="tbl" idx="1"/>
          </p:nvPr>
        </p:nvGraphicFramePr>
        <p:xfrm>
          <a:off x="381000" y="1600200"/>
          <a:ext cx="8382000" cy="4648200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Cognitive specialists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Rationality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Cooperation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Culture &amp; institutions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Modular mind</a:t>
                      </a:r>
                    </a:p>
                  </a:txBody>
                  <a:tcPr marL="457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Instinctive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Co-opt 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instincts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Maladapted mind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Ecological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Fill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adap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tation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gap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2286000" y="54864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2286000" y="39624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5638800" y="39624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5562600" y="54864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838200" y="2819400"/>
            <a:ext cx="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524000" y="28194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7696200" y="43434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1143000"/>
          </a:xfrm>
        </p:spPr>
        <p:txBody>
          <a:bodyPr/>
          <a:lstStyle/>
          <a:p>
            <a:pPr eaLnBrk="1" hangingPunct="1"/>
            <a:r>
              <a:rPr lang="en-US" sz="3600" noProof="0" dirty="0"/>
              <a:t>Maladaptation hypotheses: Our mind evolved to cope with this environment</a:t>
            </a:r>
            <a:r>
              <a:rPr lang="en-US" sz="3600" dirty="0"/>
              <a:t>s</a:t>
            </a:r>
            <a:endParaRPr lang="en-US" sz="3600" noProof="0" dirty="0"/>
          </a:p>
        </p:txBody>
      </p:sp>
      <p:pic>
        <p:nvPicPr>
          <p:cNvPr id="26627" name="Picture 3" descr="hunter gatherer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68375" y="2133600"/>
            <a:ext cx="3173413" cy="2054225"/>
          </a:xfrm>
          <a:noFill/>
        </p:spPr>
      </p:pic>
      <p:pic>
        <p:nvPicPr>
          <p:cNvPr id="26628" name="Picture 4" descr="Neanderthal, S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3150" y="2133600"/>
            <a:ext cx="34226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4495800"/>
            <a:ext cx="8550275" cy="13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“Environment of Evolutionary Adaptation:”</a:t>
            </a:r>
            <a:r>
              <a:rPr lang="es-ES" sz="28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br>
              <a:rPr lang="es-ES_tradnl" sz="28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hunter-gatherers near subsistence level during the Pleistocene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(1,800,000 to 10,000 years ago)</a:t>
            </a:r>
            <a:r>
              <a:rPr lang="es-ES" sz="28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81138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25603" name="Picture 3" descr="C:\Documents and Settings\Administrador\Escritorio\Old Docs\Mis imágenes\h_human_evolution_010424_02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68313" y="673100"/>
            <a:ext cx="8447087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D4206931-ECCF-4D07-A53D-42D2C9533107}"/>
              </a:ext>
            </a:extLst>
          </p:cNvPr>
          <p:cNvGrpSpPr/>
          <p:nvPr/>
        </p:nvGrpSpPr>
        <p:grpSpPr>
          <a:xfrm>
            <a:off x="6781800" y="1828800"/>
            <a:ext cx="2057400" cy="3886200"/>
            <a:chOff x="6781800" y="1828800"/>
            <a:chExt cx="2057400" cy="3886200"/>
          </a:xfrm>
        </p:grpSpPr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86B15A46-A235-44BE-9505-7EA6693FC22E}"/>
                </a:ext>
              </a:extLst>
            </p:cNvPr>
            <p:cNvCxnSpPr>
              <a:cxnSpLocks/>
            </p:cNvCxnSpPr>
            <p:nvPr/>
          </p:nvCxnSpPr>
          <p:spPr>
            <a:xfrm>
              <a:off x="8839200" y="1828800"/>
              <a:ext cx="0" cy="38862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ocadillo: ovalado 4">
              <a:extLst>
                <a:ext uri="{FF2B5EF4-FFF2-40B4-BE49-F238E27FC236}">
                  <a16:creationId xmlns:a16="http://schemas.microsoft.com/office/drawing/2014/main" id="{2964E7DE-178D-4E14-87EE-8C313B60C3D2}"/>
                </a:ext>
              </a:extLst>
            </p:cNvPr>
            <p:cNvSpPr/>
            <p:nvPr/>
          </p:nvSpPr>
          <p:spPr>
            <a:xfrm>
              <a:off x="6781800" y="1828800"/>
              <a:ext cx="1752599" cy="841249"/>
            </a:xfrm>
            <a:prstGeom prst="wedgeEllipseCallout">
              <a:avLst>
                <a:gd name="adj1" fmla="val 65991"/>
                <a:gd name="adj2" fmla="val 65505"/>
              </a:avLst>
            </a:prstGeom>
            <a:solidFill>
              <a:schemeClr val="tx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2,025 years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048125" y="3052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148138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24580" name="Picture 4" descr="cave-bison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52600"/>
            <a:ext cx="4572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noProof="0" dirty="0"/>
              <a:t>Cognition </a:t>
            </a:r>
            <a:r>
              <a:rPr lang="en-US" noProof="0" dirty="0">
                <a:sym typeface="Wingdings" pitchFamily="2" charset="2"/>
              </a:rPr>
              <a:t> </a:t>
            </a:r>
            <a:r>
              <a:rPr lang="en-US" noProof="0" dirty="0"/>
              <a:t>Maladaptation.</a:t>
            </a:r>
            <a:br>
              <a:rPr lang="en-US" noProof="0" dirty="0"/>
            </a:br>
            <a:r>
              <a:rPr lang="en-US" noProof="0" dirty="0"/>
              <a:t>Both paintings have </a:t>
            </a:r>
            <a:r>
              <a:rPr lang="en-US" i="1" noProof="0" dirty="0"/>
              <a:t>the same</a:t>
            </a:r>
            <a:r>
              <a:rPr lang="en-US" noProof="0" dirty="0"/>
              <a:t> age:</a:t>
            </a:r>
          </a:p>
        </p:txBody>
      </p:sp>
      <p:pic>
        <p:nvPicPr>
          <p:cNvPr id="24582" name="Picture 6" descr="picas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5" y="1752600"/>
            <a:ext cx="3762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-152400" y="533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lnSpc>
                <a:spcPct val="70000"/>
              </a:lnSpc>
            </a:pPr>
            <a:r>
              <a:rPr lang="en-US" sz="4400" b="1">
                <a:solidFill>
                  <a:schemeClr val="tx2"/>
                </a:solidFill>
                <a:latin typeface="Arial Narrow" pitchFamily="34" charset="0"/>
              </a:rPr>
              <a:t>(one minute)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E8E0DCA-6039-48A7-B1CB-17770CA4FB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CC"/>
                </a:solidFill>
                <a:cs typeface="Times New Roman" panose="02020603050405020304" pitchFamily="18" charset="0"/>
              </a:rPr>
              <a:t>Bridging the gap:</a:t>
            </a:r>
            <a:br>
              <a:rPr lang="en-US" altLang="en-US" sz="4400" b="1" dirty="0">
                <a:solidFill>
                  <a:srgbClr val="FFFFCC"/>
                </a:solidFill>
                <a:cs typeface="Times New Roman" panose="02020603050405020304" pitchFamily="18" charset="0"/>
              </a:rPr>
            </a:br>
            <a:r>
              <a:rPr lang="en-US" altLang="en-US" sz="4400" b="1" dirty="0">
                <a:solidFill>
                  <a:srgbClr val="FFFFCC"/>
                </a:solidFill>
                <a:cs typeface="Times New Roman" panose="02020603050405020304" pitchFamily="18" charset="0"/>
              </a:rPr>
              <a:t>Why individual behavior?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D934DF4-CE6C-4192-974E-67DA37026C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124" name="Line 7">
            <a:extLst>
              <a:ext uri="{FF2B5EF4-FFF2-40B4-BE49-F238E27FC236}">
                <a16:creationId xmlns:a16="http://schemas.microsoft.com/office/drawing/2014/main" id="{49793FD5-2E47-43F4-9FDB-328215248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6025" y="3903663"/>
            <a:ext cx="6784975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 wrap="square" anchor="ctr">
            <a:normAutofit fontScale="90000"/>
          </a:bodyPr>
          <a:lstStyle/>
          <a:p>
            <a:r>
              <a:rPr lang="en-US" sz="4000" noProof="0" dirty="0"/>
              <a:t>Example: Food preferences module</a:t>
            </a:r>
            <a:br>
              <a:rPr lang="en-US" sz="4000" noProof="0" dirty="0"/>
            </a:br>
            <a:r>
              <a:rPr lang="en-US" noProof="0" dirty="0"/>
              <a:t>“Sweet tooth” &amp; fat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C9406A68-FFAC-4BEA-933D-E36112467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517775"/>
            <a:ext cx="6400800" cy="1752600"/>
          </a:xfrm>
        </p:spPr>
        <p:txBody>
          <a:bodyPr/>
          <a:lstStyle/>
          <a:p>
            <a:endParaRPr lang="en-US" noProof="0" dirty="0"/>
          </a:p>
        </p:txBody>
      </p:sp>
      <p:pic>
        <p:nvPicPr>
          <p:cNvPr id="13314" name="Picture 2" descr="Las 10 pastelerías más exclusivas del mundo">
            <a:extLst>
              <a:ext uri="{FF2B5EF4-FFF2-40B4-BE49-F238E27FC236}">
                <a16:creationId xmlns:a16="http://schemas.microsoft.com/office/drawing/2014/main" id="{DEC8405C-B3FE-4E6F-90B8-4C6FD8DA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636909"/>
            <a:ext cx="4648200" cy="262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2281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noProof="0" dirty="0"/>
              <a:t>Example: food preferences module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sz="2400" noProof="0" dirty="0"/>
              <a:t>Why do we like sugar and fat? </a:t>
            </a:r>
          </a:p>
          <a:p>
            <a:r>
              <a:rPr lang="en-US" sz="2400" noProof="0" dirty="0"/>
              <a:t>Was such preference optimal? Is it now?</a:t>
            </a:r>
          </a:p>
          <a:p>
            <a:r>
              <a:rPr lang="en-US" sz="2400" noProof="0" dirty="0"/>
              <a:t>How do we deal with it?</a:t>
            </a:r>
          </a:p>
          <a:p>
            <a:pPr lvl="1"/>
            <a:r>
              <a:rPr lang="en-US" sz="2000" noProof="0" dirty="0"/>
              <a:t>Look for examples of culture, institutions, education, self-control, rationality, emotions</a:t>
            </a:r>
          </a:p>
          <a:p>
            <a:r>
              <a:rPr lang="en-US" sz="2400" noProof="0" dirty="0"/>
              <a:t>Does it </a:t>
            </a:r>
            <a:r>
              <a:rPr lang="en-US" sz="2400" i="1" noProof="0" dirty="0"/>
              <a:t>determine</a:t>
            </a:r>
            <a:r>
              <a:rPr lang="en-US" sz="2400" noProof="0" dirty="0"/>
              <a:t> our weight?</a:t>
            </a:r>
          </a:p>
          <a:p>
            <a:r>
              <a:rPr lang="en-US" sz="2400" noProof="0" dirty="0"/>
              <a:t>Implications: What can we do…</a:t>
            </a:r>
          </a:p>
          <a:p>
            <a:pPr lvl="1"/>
            <a:r>
              <a:rPr lang="en-US" sz="2000" noProof="0" dirty="0"/>
              <a:t>… in our daily life</a:t>
            </a:r>
          </a:p>
          <a:p>
            <a:pPr lvl="1"/>
            <a:r>
              <a:rPr lang="en-US" sz="2000" noProof="0" dirty="0"/>
              <a:t>… as managers? At Danone? McDonald’s? Searle Inc.? </a:t>
            </a:r>
          </a:p>
          <a:p>
            <a:pPr lvl="2"/>
            <a:r>
              <a:rPr lang="en-US" sz="1600" noProof="0" dirty="0"/>
              <a:t>Is </a:t>
            </a:r>
            <a:r>
              <a:rPr lang="en-US" sz="1600" noProof="0" dirty="0" err="1"/>
              <a:t>lowfat</a:t>
            </a:r>
            <a:r>
              <a:rPr lang="en-US" sz="1600" noProof="0" dirty="0"/>
              <a:t> food sweeter? Why?</a:t>
            </a:r>
          </a:p>
          <a:p>
            <a:pPr lvl="1"/>
            <a:r>
              <a:rPr lang="en-US" sz="2000" noProof="0" dirty="0"/>
              <a:t>… as economists? At the Ministry of… Health? … Education?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803C3E-ACCD-46F0-B987-BEE6C1B3E670}" type="slidenum">
              <a:rPr lang="es-ES" smtClean="0"/>
              <a:pPr/>
              <a:t>32</a:t>
            </a:fld>
            <a:endParaRPr lang="es-E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Generalizing “sweet tooth”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Instincts are present</a:t>
            </a:r>
          </a:p>
          <a:p>
            <a:r>
              <a:rPr lang="en-US" noProof="0" dirty="0"/>
              <a:t>Poorly adapted b/c environment changes</a:t>
            </a:r>
          </a:p>
          <a:p>
            <a:r>
              <a:rPr lang="en-US" noProof="0" dirty="0"/>
              <a:t>Cultural complements regain adaptation</a:t>
            </a:r>
          </a:p>
          <a:p>
            <a:pPr lvl="1"/>
            <a:r>
              <a:rPr lang="en-US" noProof="0" dirty="0"/>
              <a:t>Often relying on other instincts</a:t>
            </a:r>
          </a:p>
          <a:p>
            <a:r>
              <a:rPr lang="en-US" noProof="0" dirty="0"/>
              <a:t>Influence does not mean determinism</a:t>
            </a:r>
          </a:p>
          <a:p>
            <a:r>
              <a:rPr lang="en-US" dirty="0"/>
              <a:t>Business applications: “Greek” to “</a:t>
            </a:r>
            <a:r>
              <a:rPr lang="en-US" dirty="0" err="1"/>
              <a:t>Vitalinea</a:t>
            </a:r>
            <a:r>
              <a:rPr lang="en-US" dirty="0"/>
              <a:t>”</a:t>
            </a:r>
          </a:p>
          <a:p>
            <a:r>
              <a:rPr lang="en-US" noProof="0" dirty="0"/>
              <a:t>Similar questions about, e.g., </a:t>
            </a:r>
          </a:p>
          <a:p>
            <a:pPr lvl="1"/>
            <a:r>
              <a:rPr lang="en-US" noProof="0" dirty="0"/>
              <a:t>fear?, love?, xenophobia?, happiness?</a:t>
            </a:r>
          </a:p>
          <a:p>
            <a:endParaRPr lang="en-US" noProof="0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Genetic determinism?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319338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27652" name="Picture 6" descr="C:\Documents and Settings\Benito Arruñada\Configuración local\Archivos temporales de Internet\t629001a.bmp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1806575" y="1981200"/>
            <a:ext cx="5529263" cy="4114800"/>
          </a:xfr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990600"/>
          </a:xfrm>
        </p:spPr>
        <p:txBody>
          <a:bodyPr/>
          <a:lstStyle/>
          <a:p>
            <a:pPr eaLnBrk="1" hangingPunct="1"/>
            <a:r>
              <a:rPr lang="en-US" noProof="0" dirty="0"/>
              <a:t>Mind &amp; institutions (II): Rationality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ph type="tbl" idx="1"/>
          </p:nvPr>
        </p:nvGraphicFramePr>
        <p:xfrm>
          <a:off x="381000" y="1447800"/>
          <a:ext cx="8382000" cy="4648200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Cognitive specialists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Rationality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Cooperation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Culture &amp; institutions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Modular mind</a:t>
                      </a:r>
                    </a:p>
                  </a:txBody>
                  <a:tcPr marL="457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Instinctive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Co-opt 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instincts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Maladapted mind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Ecological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Fill adap-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tation gap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2286000" y="5334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2286000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5638800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5562600" y="5334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838200" y="2667000"/>
            <a:ext cx="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1524000" y="2667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7696200" y="4191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Instinctive rationality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09763"/>
            <a:ext cx="7772400" cy="3785652"/>
          </a:xfrm>
        </p:spPr>
        <p:txBody>
          <a:bodyPr>
            <a:spAutoFit/>
          </a:bodyPr>
          <a:lstStyle/>
          <a:p>
            <a:pPr eaLnBrk="1" hangingPunct="1"/>
            <a:r>
              <a:rPr lang="en-US" sz="2400" dirty="0"/>
              <a:t>Obvious</a:t>
            </a:r>
          </a:p>
          <a:p>
            <a:pPr lvl="1" eaLnBrk="1" hangingPunct="1"/>
            <a:r>
              <a:rPr lang="en-US" sz="2000" dirty="0"/>
              <a:t>Hunger </a:t>
            </a:r>
            <a:r>
              <a:rPr lang="en-US" sz="2000" dirty="0">
                <a:sym typeface="Wingdings" pitchFamily="2" charset="2"/>
              </a:rPr>
              <a:t> search of food  feeding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Disgust  poisoning avoidance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Fear  mobilization of resources</a:t>
            </a:r>
          </a:p>
          <a:p>
            <a:pPr lvl="1" eaLnBrk="1" hangingPunct="1"/>
            <a:r>
              <a:rPr lang="en-US" sz="2000" dirty="0"/>
              <a:t>Sex drive </a:t>
            </a:r>
            <a:r>
              <a:rPr lang="en-US" sz="2000" dirty="0">
                <a:sym typeface="Wingdings" pitchFamily="2" charset="2"/>
              </a:rPr>
              <a:t> reproduction</a:t>
            </a:r>
          </a:p>
          <a:p>
            <a:pPr lvl="2" eaLnBrk="1" hangingPunct="1"/>
            <a:r>
              <a:rPr lang="en-US" sz="1600" dirty="0">
                <a:sym typeface="Wingdings" pitchFamily="2" charset="2"/>
              </a:rPr>
              <a:t>In the interest of whom? E.g., </a:t>
            </a:r>
            <a:r>
              <a:rPr lang="en-US" sz="1600" i="1" dirty="0">
                <a:sym typeface="Wingdings" pitchFamily="2" charset="2"/>
              </a:rPr>
              <a:t>The Selfish gene</a:t>
            </a:r>
            <a:r>
              <a:rPr lang="en-US" sz="1600" dirty="0">
                <a:sym typeface="Wingdings" pitchFamily="2" charset="2"/>
              </a:rPr>
              <a:t>?</a:t>
            </a:r>
            <a:endParaRPr lang="en-US" sz="2000" dirty="0">
              <a:sym typeface="Wingdings" pitchFamily="2" charset="2"/>
            </a:endParaRPr>
          </a:p>
          <a:p>
            <a:pPr eaLnBrk="1" hangingPunct="1"/>
            <a:r>
              <a:rPr lang="en-US" sz="2400" dirty="0">
                <a:sym typeface="Wingdings" pitchFamily="2" charset="2"/>
              </a:rPr>
              <a:t>Harder to make sense of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Happiness  effort? Why does it not last?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Consciousness of oneself?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Etc.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89560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Rationality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Instinctive means “Better than rational”:</a:t>
            </a:r>
          </a:p>
          <a:p>
            <a:pPr lvl="1" eaLnBrk="1" hangingPunct="1"/>
            <a:r>
              <a:rPr lang="en-US"/>
              <a:t>Our mind solves ‘ill-posed’ problems</a:t>
            </a:r>
          </a:p>
          <a:p>
            <a:pPr lvl="1" eaLnBrk="1" hangingPunct="1"/>
            <a:r>
              <a:rPr lang="en-US"/>
              <a:t>Using automatic instincts, heuristics, emotions</a:t>
            </a:r>
          </a:p>
          <a:p>
            <a:pPr eaLnBrk="1" hangingPunct="1"/>
            <a:r>
              <a:rPr lang="en-US"/>
              <a:t>Economically </a:t>
            </a:r>
            <a:r>
              <a:rPr lang="en-US">
                <a:sym typeface="Wingdings" pitchFamily="2" charset="2"/>
              </a:rPr>
              <a:t> </a:t>
            </a:r>
            <a:r>
              <a:rPr lang="en-US" i="1">
                <a:sym typeface="Wingdings" pitchFamily="2" charset="2"/>
              </a:rPr>
              <a:t>ecological</a:t>
            </a:r>
            <a:r>
              <a:rPr lang="en-US">
                <a:sym typeface="Wingdings" pitchFamily="2" charset="2"/>
              </a:rPr>
              <a:t> rationality</a:t>
            </a:r>
          </a:p>
          <a:p>
            <a:pPr lvl="1" eaLnBrk="1" hangingPunct="1"/>
            <a:r>
              <a:rPr lang="en-US"/>
              <a:t>Solves well survival-relevant problems (e.g., food gathering, status, reproduction)</a:t>
            </a:r>
          </a:p>
          <a:p>
            <a:pPr lvl="1" eaLnBrk="1" hangingPunct="1"/>
            <a:r>
              <a:rPr lang="en-US"/>
              <a:t>Does not care for trivial problems (e.g., science)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Instinctive problem-solving</a:t>
            </a:r>
            <a:br>
              <a:rPr lang="en-US" noProof="0" dirty="0"/>
            </a:br>
            <a:r>
              <a:rPr lang="en-US" noProof="0" dirty="0"/>
              <a:t>is </a:t>
            </a:r>
            <a:r>
              <a:rPr lang="en-US" i="1" noProof="0" dirty="0"/>
              <a:t>better than rational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981200"/>
            <a:ext cx="3810001" cy="4114800"/>
          </a:xfrm>
        </p:spPr>
        <p:txBody>
          <a:bodyPr/>
          <a:lstStyle/>
          <a:p>
            <a:pPr eaLnBrk="1" hangingPunct="1"/>
            <a:r>
              <a:rPr lang="en-US" sz="2400" dirty="0"/>
              <a:t>Impossible problems: e.g., </a:t>
            </a:r>
            <a:r>
              <a:rPr lang="en-US" sz="2400" u="sng" dirty="0"/>
              <a:t>vision</a:t>
            </a:r>
            <a:r>
              <a:rPr lang="en-US" sz="2400" dirty="0"/>
              <a:t> = 2D </a:t>
            </a:r>
            <a:r>
              <a:rPr lang="en-US" sz="2400" dirty="0">
                <a:sym typeface="Wingdings" pitchFamily="2" charset="2"/>
              </a:rPr>
              <a:t> 3D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Ex: Is the horse coming or going?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Presence of several heuristics noticeable when only one is present  poor perception</a:t>
            </a:r>
          </a:p>
          <a:p>
            <a:pPr eaLnBrk="1" hangingPunct="1"/>
            <a:r>
              <a:rPr lang="en-US" sz="2400" dirty="0">
                <a:sym typeface="Wingdings" pitchFamily="2" charset="2"/>
              </a:rPr>
              <a:t>In general: 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biases &amp; anomalies, but </a:t>
            </a:r>
            <a:r>
              <a:rPr lang="en-US" sz="2000" i="1" dirty="0">
                <a:sym typeface="Wingdings" pitchFamily="2" charset="2"/>
              </a:rPr>
              <a:t>in which environments?</a:t>
            </a:r>
            <a:endParaRPr lang="en-US" sz="2000" i="1" dirty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89560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572000" y="2057400"/>
          <a:ext cx="36941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3" imgW="2010056" imgH="2238687" progId="PBrush">
                  <p:embed/>
                </p:oleObj>
              </mc:Choice>
              <mc:Fallback>
                <p:oleObj name="Imagen de mapa de bits" r:id="rId3" imgW="2010056" imgH="2238687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36941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Instinctive rationality</a:t>
            </a:r>
            <a:br>
              <a:rPr lang="en-US" noProof="0" dirty="0"/>
            </a:br>
            <a:r>
              <a:rPr lang="en-US" noProof="0" dirty="0"/>
              <a:t>is </a:t>
            </a:r>
            <a:r>
              <a:rPr lang="en-US" i="1" noProof="0" dirty="0"/>
              <a:t>better than rational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0863" y="1981200"/>
            <a:ext cx="5722937" cy="4114800"/>
          </a:xfrm>
        </p:spPr>
        <p:txBody>
          <a:bodyPr/>
          <a:lstStyle/>
          <a:p>
            <a:pPr eaLnBrk="1" hangingPunct="1"/>
            <a:r>
              <a:rPr lang="en-US" sz="2400"/>
              <a:t> Vision is much more than a camera</a:t>
            </a:r>
          </a:p>
        </p:txBody>
      </p:sp>
      <p:pic>
        <p:nvPicPr>
          <p:cNvPr id="31748" name="Picture 4" descr="eye"/>
          <p:cNvPicPr>
            <a:picLocks noGrp="1" noChangeAspect="1" noChangeArrowheads="1"/>
          </p:cNvPicPr>
          <p:nvPr>
            <p:ph type="chart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2819400"/>
            <a:ext cx="4495800" cy="3419475"/>
          </a:xfr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89560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7E86F4D-8222-4B1D-8E90-2DC7FB8AA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CC"/>
                </a:solidFill>
                <a:cs typeface="Times New Roman" panose="02020603050405020304" pitchFamily="18" charset="0"/>
              </a:rPr>
              <a:t>We’re familiar with key dimensions in human conduct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F45E20A-40C1-4CED-9F9B-2EF7AD555D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Economics</a:t>
            </a:r>
            <a:endParaRPr lang="en-US" altLang="en-US" sz="2400" dirty="0">
              <a:solidFill>
                <a:srgbClr val="FFFFF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Self-interest</a:t>
            </a:r>
            <a:r>
              <a:rPr lang="en-US" altLang="en-US" sz="2000" dirty="0">
                <a:solidFill>
                  <a:srgbClr val="FFFF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2000" dirty="0">
              <a:solidFill>
                <a:srgbClr val="FFFFF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Rationality</a:t>
            </a:r>
            <a:r>
              <a:rPr lang="en-US" altLang="en-US" sz="2000" dirty="0">
                <a:solidFill>
                  <a:srgbClr val="FFFF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FFFFF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FFFF"/>
                </a:solidFill>
                <a:cs typeface="Times New Roman" panose="02020603050405020304" pitchFamily="18" charset="0"/>
              </a:rPr>
              <a:t>With </a:t>
            </a:r>
            <a:r>
              <a:rPr lang="en-US" altLang="en-US" i="1" dirty="0">
                <a:solidFill>
                  <a:srgbClr val="FFFFFF"/>
                </a:solidFill>
                <a:cs typeface="Times New Roman" panose="02020603050405020304" pitchFamily="18" charset="0"/>
              </a:rPr>
              <a:t>variety</a:t>
            </a:r>
            <a:r>
              <a:rPr lang="en-US" altLang="en-US" dirty="0">
                <a:solidFill>
                  <a:srgbClr val="FFFFFF"/>
                </a:solidFill>
                <a:cs typeface="Times New Roman" panose="02020603050405020304" pitchFamily="18" charset="0"/>
              </a:rPr>
              <a:t> across individuals, situations, etc.</a:t>
            </a:r>
            <a:endParaRPr lang="en-US" altLang="en-US" sz="4200" dirty="0">
              <a:solidFill>
                <a:srgbClr val="CC3300"/>
              </a:solidFill>
              <a:cs typeface="Times New Roman" panose="02020603050405020304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	Self-interested &lt;-----------------------------</a:t>
            </a:r>
            <a:r>
              <a:rPr lang="en-US" altLang="en-US" sz="2000" dirty="0">
                <a:solidFill>
                  <a:srgbClr val="FFFF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&gt;	</a:t>
            </a:r>
            <a:r>
              <a:rPr lang="en-US" altLang="en-US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Altruist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	Rational &lt;-------------------------------------</a:t>
            </a:r>
            <a:r>
              <a:rPr lang="en-US" altLang="en-US" sz="2000" dirty="0">
                <a:solidFill>
                  <a:srgbClr val="FFFF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&gt;	</a:t>
            </a:r>
            <a:r>
              <a:rPr lang="en-US" altLang="en-US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Emotional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With daily </a:t>
            </a:r>
            <a:r>
              <a:rPr lang="en-US" altLang="en-US" i="1" dirty="0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deviations</a:t>
            </a:r>
            <a:r>
              <a:rPr lang="en-US" altLang="en-US" dirty="0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from both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Altruistic cooperation: love, tips by foreign tourists,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Failures of rationality: lack of self-control, </a:t>
            </a:r>
            <a:r>
              <a:rPr lang="en-US" altLang="en-US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revenge, etc.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FFFFFF"/>
                </a:solidFill>
                <a:cs typeface="Times New Roman" panose="02020603050405020304" pitchFamily="18" charset="0"/>
              </a:rPr>
              <a:t>Cognitive “biases”—e.g., asymmetric value function (next slide)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Vision is mainly a software suite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789488" y="1676400"/>
          <a:ext cx="3668712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3543795" imgH="4334480" progId="">
                  <p:embed/>
                </p:oleObj>
              </mc:Choice>
              <mc:Fallback>
                <p:oleObj name="Fotografía de Photo Editor" r:id="rId3" imgW="3543795" imgH="43344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1676400"/>
                        <a:ext cx="3668712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762000" y="2209800"/>
          <a:ext cx="3381375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5" imgW="2238687" imgH="2200582" progId="">
                  <p:embed/>
                </p:oleObj>
              </mc:Choice>
              <mc:Fallback>
                <p:oleObj name="Fotografía de Photo Editor" r:id="rId5" imgW="2238687" imgH="220058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3381375" cy="332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1219200"/>
          </a:xfrm>
        </p:spPr>
        <p:txBody>
          <a:bodyPr/>
          <a:lstStyle/>
          <a:p>
            <a:pPr eaLnBrk="1" hangingPunct="1"/>
            <a:r>
              <a:rPr lang="en-US" noProof="0" dirty="0">
                <a:cs typeface="Times New Roman" pitchFamily="18" charset="0"/>
              </a:rPr>
              <a:t>Ex. “Real-time visual </a:t>
            </a:r>
            <a:r>
              <a:rPr lang="en-US" noProof="0" dirty="0" err="1">
                <a:cs typeface="Times New Roman" pitchFamily="18" charset="0"/>
              </a:rPr>
              <a:t>servoing</a:t>
            </a:r>
            <a:r>
              <a:rPr lang="en-US" noProof="0" dirty="0">
                <a:cs typeface="Times New Roman" pitchFamily="18" charset="0"/>
              </a:rPr>
              <a:t> for object grasping”</a:t>
            </a:r>
            <a:endParaRPr lang="en-US" noProof="0" dirty="0"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2314575"/>
            <a:ext cx="9144000" cy="660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453882" tIns="50784" bIns="0">
            <a:spAutoFit/>
          </a:bodyPr>
          <a:lstStyle/>
          <a:p>
            <a:pPr eaLnBrk="0" hangingPunct="0"/>
            <a:r>
              <a:rPr kumimoji="1" lang="en-US" sz="1600">
                <a:latin typeface="Wingdings" pitchFamily="2" charset="2"/>
              </a:rPr>
              <a:t>§</a:t>
            </a:r>
            <a:r>
              <a:rPr kumimoji="1" lang="en-US" sz="700"/>
              <a:t>       </a:t>
            </a:r>
            <a:endParaRPr kumimoji="1" lang="en-US" sz="1600"/>
          </a:p>
          <a:p>
            <a:pPr eaLnBrk="0" hangingPunct="0"/>
            <a:endParaRPr kumimoji="1" lang="en-US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2609850"/>
            <a:ext cx="91440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US" sz="1600"/>
              <a:t> </a:t>
            </a:r>
            <a:endParaRPr kumimoji="1" lang="en-US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4648200" y="1981200"/>
          <a:ext cx="40386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400635" imgH="2219635" progId="">
                  <p:embed/>
                </p:oleObj>
              </mc:Choice>
              <mc:Fallback>
                <p:oleObj r:id="rId3" imgW="2400635" imgH="2219635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81200"/>
                        <a:ext cx="4038600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304800" y="1981200"/>
          <a:ext cx="40386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409524" imgH="2228571" progId="">
                  <p:embed/>
                </p:oleObj>
              </mc:Choice>
              <mc:Fallback>
                <p:oleObj r:id="rId5" imgW="2409524" imgH="222857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81200"/>
                        <a:ext cx="4038600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60413" y="6019800"/>
            <a:ext cx="7621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CC3300"/>
              </a:buClr>
              <a:buSzPct val="150000"/>
            </a:pPr>
            <a:r>
              <a:rPr lang="es-ES_tradnl" sz="1400">
                <a:latin typeface="Arial" pitchFamily="34" charset="0"/>
              </a:rPr>
              <a:t>Visit the </a:t>
            </a:r>
            <a:r>
              <a:rPr lang="en-US" sz="1400">
                <a:latin typeface="Arial" pitchFamily="34" charset="0"/>
                <a:hlinkClick r:id="rId7"/>
              </a:rPr>
              <a:t>Institute of Robotics and Mechanotronics</a:t>
            </a:r>
            <a:r>
              <a:rPr lang="es-ES_tradnl" sz="1400">
                <a:latin typeface="Arial" pitchFamily="34" charset="0"/>
              </a:rPr>
              <a:t> and </a:t>
            </a:r>
            <a:r>
              <a:rPr lang="en-US" sz="1400">
                <a:latin typeface="Arial" pitchFamily="34" charset="0"/>
                <a:cs typeface="Times New Roman" pitchFamily="18" charset="0"/>
              </a:rPr>
              <a:t>the “</a:t>
            </a:r>
            <a:r>
              <a:rPr lang="en-US" sz="1400">
                <a:latin typeface="Arial" pitchFamily="34" charset="0"/>
                <a:cs typeface="Times New Roman" pitchFamily="18" charset="0"/>
                <a:hlinkClick r:id="rId8"/>
              </a:rPr>
              <a:t>First humanoid that will open door</a:t>
            </a:r>
            <a:r>
              <a:rPr lang="es-ES_tradnl" sz="1400">
                <a:latin typeface="Arial" pitchFamily="34" charset="0"/>
                <a:cs typeface="Times New Roman" pitchFamily="18" charset="0"/>
                <a:hlinkClick r:id="rId8"/>
              </a:rPr>
              <a:t>s</a:t>
            </a:r>
            <a:r>
              <a:rPr lang="en-US" sz="1400">
                <a:latin typeface="Arial" pitchFamily="34" charset="0"/>
                <a:cs typeface="Times New Roman" pitchFamily="18" charset="0"/>
              </a:rPr>
              <a:t>“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001000" cy="1219200"/>
          </a:xfrm>
        </p:spPr>
        <p:txBody>
          <a:bodyPr/>
          <a:lstStyle/>
          <a:p>
            <a:pPr eaLnBrk="1" hangingPunct="1"/>
            <a:r>
              <a:rPr lang="en-US" noProof="0" dirty="0">
                <a:cs typeface="Times New Roman" pitchFamily="18" charset="0"/>
              </a:rPr>
              <a:t>Ex.: mechanical harvesting:</a:t>
            </a:r>
            <a:br>
              <a:rPr lang="en-US" noProof="0" dirty="0">
                <a:cs typeface="Times New Roman" pitchFamily="18" charset="0"/>
              </a:rPr>
            </a:br>
            <a:r>
              <a:rPr lang="en-US" noProof="0" dirty="0">
                <a:cs typeface="Times New Roman" pitchFamily="18" charset="0"/>
              </a:rPr>
              <a:t>Why software does not read this but we humans do?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609850"/>
            <a:ext cx="91440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US" sz="1600"/>
              <a:t> </a:t>
            </a:r>
            <a:endParaRPr kumimoji="1" lang="en-US"/>
          </a:p>
        </p:txBody>
      </p:sp>
      <p:graphicFrame>
        <p:nvGraphicFramePr>
          <p:cNvPr id="6146" name="Object 7" descr="Si no puede ver esta imagen haga clic en el vínculo &quot;No puedo ver esta imagen&quot; más abajo."/>
          <p:cNvGraphicFramePr>
            <a:graphicFrameLocks noChangeAspect="1"/>
          </p:cNvGraphicFramePr>
          <p:nvPr/>
        </p:nvGraphicFramePr>
        <p:xfrm>
          <a:off x="741363" y="2514600"/>
          <a:ext cx="779303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038856" imgH="466344" progId="Word.Picture.8">
                  <p:embed/>
                </p:oleObj>
              </mc:Choice>
              <mc:Fallback>
                <p:oleObj r:id="rId3" imgW="3038856" imgH="466344" progId="Word.Picture.8">
                  <p:embed/>
                  <p:pic>
                    <p:nvPicPr>
                      <p:cNvPr id="0" name="Object 7" descr="Si no puede ver esta imagen haga clic en el vínculo &quot;No puedo ver esta imagen&quot; más abajo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08" r="3554"/>
                      <a:stretch>
                        <a:fillRect/>
                      </a:stretch>
                    </p:blipFill>
                    <p:spPr bwMode="auto">
                      <a:xfrm>
                        <a:off x="741363" y="2514600"/>
                        <a:ext cx="7793037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76793-3DEF-4BB7-B20E-02FDA371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Simple covid </a:t>
            </a:r>
            <a:r>
              <a:rPr lang="en-GB" noProof="0" dirty="0"/>
              <a:t>question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78A6C-E36B-4D1D-A40B-12D19F344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noProof="0" dirty="0"/>
              <a:t>Assuming</a:t>
            </a:r>
          </a:p>
          <a:p>
            <a:pPr lvl="2"/>
            <a:r>
              <a:rPr lang="en-GB" noProof="0" dirty="0"/>
              <a:t>Incidence = 600/100,000</a:t>
            </a:r>
          </a:p>
          <a:p>
            <a:pPr lvl="2"/>
            <a:r>
              <a:rPr lang="en-GB" noProof="0" dirty="0"/>
              <a:t>PCR 99% accurate</a:t>
            </a:r>
          </a:p>
          <a:p>
            <a:pPr lvl="1"/>
            <a:r>
              <a:rPr lang="en-GB" noProof="0" dirty="0"/>
              <a:t>What is the probability of being sick if your PCR is “positive”?</a:t>
            </a:r>
          </a:p>
          <a:p>
            <a:r>
              <a:rPr lang="en-GB" dirty="0"/>
              <a:t>Assuming random sampling of a person in the whole population, </a:t>
            </a:r>
          </a:p>
          <a:p>
            <a:pPr lvl="1"/>
            <a:r>
              <a:rPr lang="en-GB" noProof="0" dirty="0"/>
              <a:t>P(sick/positive) = 0.3764</a:t>
            </a:r>
          </a:p>
          <a:p>
            <a:pPr lvl="1"/>
            <a:r>
              <a:rPr lang="en-GB" dirty="0"/>
              <a:t>But, assuming a riskier group (doctor, non-vaccinated), e.g., with 6,000/100,000 incidence,… 86%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068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noProof="0" dirty="0"/>
              <a:t>Ecological rationality: </a:t>
            </a:r>
            <a:br>
              <a:rPr lang="en-US" noProof="0" dirty="0"/>
            </a:br>
            <a:r>
              <a:rPr lang="en-US" sz="3200" noProof="0" dirty="0"/>
              <a:t>sophisticated solutions… but only for context-relevant problems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086225" cy="4724400"/>
          </a:xfrm>
        </p:spPr>
        <p:txBody>
          <a:bodyPr/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dirty="0"/>
              <a:t>Ex</a:t>
            </a:r>
            <a:r>
              <a:rPr lang="en-US"/>
              <a:t>., </a:t>
            </a:r>
            <a:r>
              <a:rPr lang="en-US" u="sng"/>
              <a:t>if</a:t>
            </a:r>
            <a:r>
              <a:rPr lang="en-US"/>
              <a:t> </a:t>
            </a:r>
            <a:r>
              <a:rPr lang="en-US" dirty="0"/>
              <a:t>bees are good Bayesian calculators, should not humans be also good?</a:t>
            </a:r>
          </a:p>
          <a:p>
            <a:pPr lvl="1" eaLnBrk="1" hangingPunct="1"/>
            <a:r>
              <a:rPr lang="en-US" dirty="0"/>
              <a:t>We are, </a:t>
            </a:r>
            <a:r>
              <a:rPr lang="en-US" i="1" dirty="0"/>
              <a:t>instinctively</a:t>
            </a:r>
            <a:r>
              <a:rPr lang="en-US" dirty="0"/>
              <a:t>: “</a:t>
            </a:r>
            <a:r>
              <a:rPr lang="en-US" dirty="0" err="1">
                <a:hlinkClick r:id="rId3" action="ppaction://hlinkfile"/>
              </a:rPr>
              <a:t>Bayes</a:t>
            </a:r>
            <a:r>
              <a:rPr lang="en-US" dirty="0">
                <a:hlinkClick r:id="rId3" action="ppaction://hlinkfile"/>
              </a:rPr>
              <a:t> Rules</a:t>
            </a:r>
            <a:r>
              <a:rPr lang="en-US" dirty="0"/>
              <a:t>” </a:t>
            </a:r>
            <a:br>
              <a:rPr lang="en-US" dirty="0"/>
            </a:br>
            <a:r>
              <a:rPr lang="en-US" i="1" dirty="0"/>
              <a:t>(The Economist</a:t>
            </a:r>
            <a:r>
              <a:rPr lang="en-US" dirty="0"/>
              <a:t>, </a:t>
            </a:r>
            <a:r>
              <a:rPr lang="es-ES" dirty="0"/>
              <a:t>7-1-2006: 70-71). </a:t>
            </a:r>
            <a:endParaRPr lang="en-US" dirty="0">
              <a:sym typeface="Wingdings" pitchFamily="2" charset="2"/>
            </a:endParaRP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745038" y="2133600"/>
          <a:ext cx="3789362" cy="3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4" imgW="3180952" imgH="3809524" progId="">
                  <p:embed/>
                </p:oleObj>
              </mc:Choice>
              <mc:Fallback>
                <p:oleObj name="Fotografía de Photo Editor" r:id="rId4" imgW="3180952" imgH="380952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2133600"/>
                        <a:ext cx="3789362" cy="355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C:\Users\Benito Arruñada\Dropbox\Modified files\EOM_EIM\Cases to look #########\muj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525000" cy="538458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-381000" y="5257800"/>
            <a:ext cx="102870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-228600" y="-1828800"/>
            <a:ext cx="102870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9220200" y="-228600"/>
            <a:ext cx="914400" cy="769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990600"/>
          </a:xfrm>
        </p:spPr>
        <p:txBody>
          <a:bodyPr/>
          <a:lstStyle/>
          <a:p>
            <a:pPr eaLnBrk="1" hangingPunct="1"/>
            <a:r>
              <a:rPr lang="en-US" noProof="0" dirty="0"/>
              <a:t>Mind &amp; institutions (III): Cooperation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type="tbl" idx="1"/>
          </p:nvPr>
        </p:nvGraphicFramePr>
        <p:xfrm>
          <a:off x="381000" y="1447800"/>
          <a:ext cx="8382000" cy="4648200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Cognitive specialists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Rationality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Cooperation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Culture &amp; institutions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Modular mind</a:t>
                      </a:r>
                    </a:p>
                  </a:txBody>
                  <a:tcPr marL="457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Arial" pitchFamily="34" charset="0"/>
                        </a:rPr>
                        <a:t>Instinctive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Co-opt 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instincts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Maladapted mind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Ecological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Fill adap-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tation gap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2286000" y="5334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2286000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5638800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5562600" y="5334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838200" y="2667000"/>
            <a:ext cx="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1524000" y="2667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7696200" y="4191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noProof="0" dirty="0"/>
              <a:t>Cooperation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57300"/>
            <a:ext cx="8686800" cy="5219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Instinctive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Genetic relatedness </a:t>
            </a:r>
            <a:r>
              <a:rPr lang="en-US">
                <a:sym typeface="Wingdings" pitchFamily="2" charset="2"/>
              </a:rPr>
              <a:t> nepotism</a:t>
            </a: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en-US"/>
              <a:t>Reciprocity: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Based on continuity of exchange requires:</a:t>
            </a:r>
          </a:p>
          <a:p>
            <a:pPr lvl="3" eaLnBrk="1" hangingPunct="1">
              <a:lnSpc>
                <a:spcPct val="90000"/>
              </a:lnSpc>
            </a:pPr>
            <a:r>
              <a:rPr lang="en-US"/>
              <a:t>Identification of individuals and conducts </a:t>
            </a:r>
            <a:r>
              <a:rPr lang="en-US">
                <a:sym typeface="Wingdings" pitchFamily="2" charset="2"/>
              </a:rPr>
              <a:t> </a:t>
            </a:r>
            <a:r>
              <a:rPr lang="en-US"/>
              <a:t>Cheating detectors</a:t>
            </a:r>
          </a:p>
          <a:p>
            <a:pPr lvl="3" eaLnBrk="1" hangingPunct="1">
              <a:lnSpc>
                <a:spcPct val="90000"/>
              </a:lnSpc>
            </a:pPr>
            <a:r>
              <a:rPr lang="en-US"/>
              <a:t>Account </a:t>
            </a:r>
            <a:r>
              <a:rPr lang="en-US">
                <a:sym typeface="Wingdings" pitchFamily="2" charset="2"/>
              </a:rPr>
              <a:t> memory</a:t>
            </a:r>
            <a:endParaRPr lang="en-US"/>
          </a:p>
          <a:p>
            <a:pPr lvl="2" eaLnBrk="1" hangingPunct="1">
              <a:lnSpc>
                <a:spcPct val="90000"/>
              </a:lnSpc>
            </a:pPr>
            <a:r>
              <a:rPr lang="en-US"/>
              <a:t>Based on different types of individuals</a:t>
            </a:r>
          </a:p>
          <a:p>
            <a:pPr lvl="3" eaLnBrk="1" hangingPunct="1">
              <a:lnSpc>
                <a:spcPct val="90000"/>
              </a:lnSpc>
            </a:pPr>
            <a:r>
              <a:rPr lang="en-US"/>
              <a:t>Signaling and detection of cooperative types</a:t>
            </a:r>
          </a:p>
          <a:p>
            <a:pPr lvl="3" eaLnBrk="1" hangingPunct="1">
              <a:lnSpc>
                <a:spcPct val="90000"/>
              </a:lnSpc>
            </a:pPr>
            <a:r>
              <a:rPr lang="en-US"/>
              <a:t>Emotional commitments:</a:t>
            </a:r>
          </a:p>
          <a:p>
            <a:pPr lvl="4" eaLnBrk="1" hangingPunct="1">
              <a:lnSpc>
                <a:spcPct val="90000"/>
              </a:lnSpc>
            </a:pPr>
            <a:r>
              <a:rPr lang="en-US"/>
              <a:t>love, compassion, retaliatory drive,...</a:t>
            </a:r>
          </a:p>
          <a:p>
            <a:pPr lvl="4" eaLnBrk="1" hangingPunct="1">
              <a:lnSpc>
                <a:spcPct val="90000"/>
              </a:lnSpc>
            </a:pPr>
            <a:r>
              <a:rPr lang="en-US"/>
              <a:t>moral taboos and “moral instinct”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For groupishness (?): Conformity </a:t>
            </a:r>
            <a:r>
              <a:rPr lang="en-US">
                <a:sym typeface="Wingdings" pitchFamily="2" charset="2"/>
              </a:rPr>
              <a:t> </a:t>
            </a:r>
            <a:r>
              <a:rPr lang="en-US"/>
              <a:t>Herd behavior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Ecological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Relational frameworks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990600"/>
          </a:xfrm>
        </p:spPr>
        <p:txBody>
          <a:bodyPr/>
          <a:lstStyle/>
          <a:p>
            <a:pPr eaLnBrk="1" hangingPunct="1"/>
            <a:r>
              <a:rPr lang="en-US" sz="3600" noProof="0" dirty="0"/>
              <a:t>A map of </a:t>
            </a:r>
            <a:r>
              <a:rPr lang="en-US" sz="3600" i="1" noProof="0" dirty="0"/>
              <a:t>a few</a:t>
            </a:r>
            <a:r>
              <a:rPr lang="en-US" sz="3600" noProof="0" dirty="0"/>
              <a:t> cooperation instincts in different relational contexts</a:t>
            </a:r>
          </a:p>
        </p:txBody>
      </p:sp>
      <p:graphicFrame>
        <p:nvGraphicFramePr>
          <p:cNvPr id="68712" name="Group 10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00666671"/>
              </p:ext>
            </p:extLst>
          </p:nvPr>
        </p:nvGraphicFramePr>
        <p:xfrm>
          <a:off x="304800" y="1600200"/>
          <a:ext cx="8686800" cy="4800600"/>
        </p:xfrm>
        <a:graphic>
          <a:graphicData uri="http://schemas.openxmlformats.org/drawingml/2006/table">
            <a:tbl>
              <a:tblPr/>
              <a:tblGrid>
                <a:gridCol w="1992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012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Transaction </a:t>
                      </a:r>
                      <a:b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attributes:</a:t>
                      </a:r>
                    </a:p>
                  </a:txBody>
                  <a:tcPr marL="19050" marR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Quality of human types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Fixed—can be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committed to honesty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Variable—therefore, 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potentially opportunistic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 One-shot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 Repeated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Purpose: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Identification 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of types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Detection and punishment of cheaters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990600"/>
          </a:xfrm>
        </p:spPr>
        <p:txBody>
          <a:bodyPr/>
          <a:lstStyle/>
          <a:p>
            <a:pPr eaLnBrk="1" hangingPunct="1"/>
            <a:r>
              <a:rPr lang="en-US" noProof="0" dirty="0"/>
              <a:t>A map of </a:t>
            </a:r>
            <a:r>
              <a:rPr lang="en-US" i="1" noProof="0" dirty="0"/>
              <a:t>a few</a:t>
            </a:r>
            <a:r>
              <a:rPr lang="en-US" noProof="0" dirty="0"/>
              <a:t> cooperation instincts</a:t>
            </a:r>
          </a:p>
        </p:txBody>
      </p:sp>
      <p:graphicFrame>
        <p:nvGraphicFramePr>
          <p:cNvPr id="68712" name="Group 10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44879885"/>
              </p:ext>
            </p:extLst>
          </p:nvPr>
        </p:nvGraphicFramePr>
        <p:xfrm>
          <a:off x="304800" y="1447800"/>
          <a:ext cx="8534400" cy="4953000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Transaction </a:t>
                      </a:r>
                      <a:b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attributes:</a:t>
                      </a:r>
                    </a:p>
                  </a:txBody>
                  <a:tcPr marL="19050" marR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Quality of human types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Fixed—can be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committed to honesty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Variable—therefore, 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potentially opportunistic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 One-shot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Facial expressions and their identifiers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 Repeated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Purpose: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Identification 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of types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Detection and punishment of cheaters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0D7AE8B-D55D-4F9F-8BAE-FC13E96E9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828800"/>
          </a:xfrm>
        </p:spPr>
        <p:txBody>
          <a:bodyPr/>
          <a:lstStyle/>
          <a:p>
            <a:pPr algn="l" eaLnBrk="1" hangingPunct="1"/>
            <a:r>
              <a:rPr lang="en-US" altLang="en-US" sz="3200" dirty="0">
                <a:solidFill>
                  <a:srgbClr val="FFFF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Bus. Econ: </a:t>
            </a:r>
            <a:r>
              <a:rPr lang="en-US" altLang="en-US" sz="3200" i="1" dirty="0">
                <a:solidFill>
                  <a:srgbClr val="FFFF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Prospect Theory </a:t>
            </a:r>
            <a:r>
              <a:rPr lang="en-US" altLang="en-US" sz="3200" dirty="0">
                <a:solidFill>
                  <a:srgbClr val="FFFF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(Asymmetric value function)</a:t>
            </a:r>
            <a:br>
              <a:rPr lang="en-US" altLang="en-US" sz="3200" dirty="0">
                <a:solidFill>
                  <a:srgbClr val="FFFFCC"/>
                </a:solidFill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rgbClr val="FFFFCC"/>
                </a:solidFill>
                <a:cs typeface="Times New Roman" panose="02020603050405020304" pitchFamily="18" charset="0"/>
              </a:rPr>
              <a:t>- defined on </a:t>
            </a:r>
            <a:r>
              <a:rPr lang="en-US" altLang="en-US" sz="2400" i="1" dirty="0">
                <a:solidFill>
                  <a:srgbClr val="FFFFCC"/>
                </a:solidFill>
                <a:cs typeface="Times New Roman" panose="02020603050405020304" pitchFamily="18" charset="0"/>
              </a:rPr>
              <a:t>changes </a:t>
            </a:r>
            <a:r>
              <a:rPr lang="en-US" altLang="en-US" sz="2400" dirty="0">
                <a:solidFill>
                  <a:srgbClr val="FFFFCC"/>
                </a:solidFill>
                <a:cs typeface="Times New Roman" panose="02020603050405020304" pitchFamily="18" charset="0"/>
              </a:rPr>
              <a:t>of wealth </a:t>
            </a:r>
            <a:br>
              <a:rPr lang="en-US" altLang="en-US" sz="2400" dirty="0">
                <a:solidFill>
                  <a:srgbClr val="FFFFCC"/>
                </a:solidFill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rgbClr val="FFFFCC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400" i="1" dirty="0">
                <a:solidFill>
                  <a:srgbClr val="FFFFCC"/>
                </a:solidFill>
                <a:cs typeface="Times New Roman" panose="02020603050405020304" pitchFamily="18" charset="0"/>
              </a:rPr>
              <a:t>aversion to losses</a:t>
            </a:r>
            <a:r>
              <a:rPr lang="en-US" altLang="en-US" sz="2400" dirty="0">
                <a:solidFill>
                  <a:srgbClr val="FFFFCC"/>
                </a:solidFill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en-US" altLang="en-US" sz="2400" dirty="0">
                <a:solidFill>
                  <a:srgbClr val="FFFF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FFCC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FFFFCC"/>
                </a:solidFill>
                <a:cs typeface="Times New Roman" panose="02020603050405020304" pitchFamily="18" charset="0"/>
              </a:rPr>
              <a:t>steeper for losses</a:t>
            </a:r>
            <a:r>
              <a:rPr lang="en-US" altLang="en-US" sz="2400" i="1" dirty="0">
                <a:solidFill>
                  <a:srgbClr val="FFFFCC"/>
                </a:solidFill>
                <a:cs typeface="Times New Roman" panose="02020603050405020304" pitchFamily="18" charset="0"/>
              </a:rPr>
              <a:t> </a:t>
            </a:r>
            <a:br>
              <a:rPr lang="en-US" altLang="en-US" sz="2400" i="1" dirty="0">
                <a:solidFill>
                  <a:srgbClr val="FFFFCC"/>
                </a:solidFill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rgbClr val="FFFFCC"/>
                </a:solidFill>
                <a:cs typeface="Times New Roman" panose="02020603050405020304" pitchFamily="18" charset="0"/>
              </a:rPr>
              <a:t>- decreasing marg. utility </a:t>
            </a:r>
            <a:r>
              <a:rPr lang="en-US" altLang="en-US" sz="2400" dirty="0">
                <a:solidFill>
                  <a:srgbClr val="FFFFCC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FFFFCC"/>
                </a:solidFill>
                <a:cs typeface="Times New Roman" panose="02020603050405020304" pitchFamily="18" charset="0"/>
              </a:rPr>
              <a:t>concave in gains, convex in losses </a:t>
            </a:r>
          </a:p>
        </p:txBody>
      </p:sp>
      <p:pic>
        <p:nvPicPr>
          <p:cNvPr id="26627" name="Picture 4" descr="fra83342_0802">
            <a:extLst>
              <a:ext uri="{FF2B5EF4-FFF2-40B4-BE49-F238E27FC236}">
                <a16:creationId xmlns:a16="http://schemas.microsoft.com/office/drawing/2014/main" id="{8B79274F-CE7F-47C4-96A5-E16304903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424113"/>
            <a:ext cx="7480300" cy="411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Instinctive cooperation (1):</a:t>
            </a:r>
            <a:br>
              <a:rPr lang="en-US" noProof="0" dirty="0"/>
            </a:br>
            <a:r>
              <a:rPr lang="en-US" sz="3600" noProof="0" dirty="0"/>
              <a:t>Lack of facial control help us trading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814763" cy="4114800"/>
          </a:xfrm>
        </p:spPr>
        <p:txBody>
          <a:bodyPr/>
          <a:lstStyle/>
          <a:p>
            <a:pPr eaLnBrk="1" hangingPunct="1"/>
            <a:r>
              <a:rPr lang="en-US" sz="2400"/>
              <a:t>Why is ‘acting’ so difficult?</a:t>
            </a:r>
          </a:p>
          <a:p>
            <a:pPr eaLnBrk="1" hangingPunct="1"/>
            <a:r>
              <a:rPr lang="en-US" sz="2400"/>
              <a:t>Why do we still have business meetings?</a:t>
            </a:r>
          </a:p>
          <a:p>
            <a:pPr eaLnBrk="1" hangingPunct="1"/>
            <a:r>
              <a:rPr lang="en-US" sz="2400"/>
              <a:t>Lie detectors?</a:t>
            </a:r>
          </a:p>
          <a:p>
            <a:pPr eaLnBrk="1" hangingPunct="1"/>
            <a:r>
              <a:rPr lang="en-US" sz="2400"/>
              <a:t>Lovers: plenty of eye contact, pupils open, etc.</a:t>
            </a:r>
          </a:p>
        </p:txBody>
      </p:sp>
      <p:pic>
        <p:nvPicPr>
          <p:cNvPr id="36868" name="Picture 4" descr="emotion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95838" y="2197100"/>
            <a:ext cx="3814762" cy="3975100"/>
          </a:xfr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Instinctive cooperation (</a:t>
            </a:r>
            <a:r>
              <a:rPr lang="en-US" dirty="0"/>
              <a:t>2</a:t>
            </a:r>
            <a:r>
              <a:rPr lang="en-US" noProof="0" dirty="0"/>
              <a:t>):</a:t>
            </a:r>
            <a:br>
              <a:rPr lang="en-US" noProof="0" dirty="0"/>
            </a:br>
            <a:r>
              <a:rPr lang="en-US" noProof="0" dirty="0"/>
              <a:t>Emotions produce commitment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z="2400" dirty="0"/>
              <a:t>Deterrence in irrational violence</a:t>
            </a:r>
          </a:p>
          <a:p>
            <a:pPr eaLnBrk="1" hangingPunct="1"/>
            <a:r>
              <a:rPr lang="en-US" sz="2400" dirty="0"/>
              <a:t>Drive for status</a:t>
            </a:r>
          </a:p>
          <a:p>
            <a:pPr eaLnBrk="1" hangingPunct="1"/>
            <a:r>
              <a:rPr lang="en-US" sz="2400" dirty="0"/>
              <a:t>Responsible fatherhood</a:t>
            </a:r>
          </a:p>
          <a:p>
            <a:pPr eaLnBrk="1" hangingPunct="1"/>
            <a:r>
              <a:rPr lang="en-US" sz="2400" dirty="0"/>
              <a:t>Rationality</a:t>
            </a:r>
          </a:p>
          <a:p>
            <a:pPr lvl="1" eaLnBrk="1" hangingPunct="1"/>
            <a:r>
              <a:rPr lang="en-US" sz="2000" dirty="0"/>
              <a:t>Ex ante</a:t>
            </a:r>
          </a:p>
          <a:p>
            <a:pPr lvl="1" eaLnBrk="1" hangingPunct="1"/>
            <a:r>
              <a:rPr lang="en-US" sz="2000" dirty="0"/>
              <a:t>Ex post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509713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3" name="Marcador de gráfico 2">
            <a:extLst>
              <a:ext uri="{FF2B5EF4-FFF2-40B4-BE49-F238E27FC236}">
                <a16:creationId xmlns:a16="http://schemas.microsoft.com/office/drawing/2014/main" id="{1A73F872-2DB3-434D-82C4-57E709A806DE}"/>
              </a:ext>
            </a:extLst>
          </p:cNvPr>
          <p:cNvSpPr>
            <a:spLocks noGrp="1"/>
          </p:cNvSpPr>
          <p:nvPr>
            <p:ph type="chart"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Imagen 7" descr="Un dibujo de una persona&#10;&#10;Descripción generada automáticamente">
            <a:extLst>
              <a:ext uri="{FF2B5EF4-FFF2-40B4-BE49-F238E27FC236}">
                <a16:creationId xmlns:a16="http://schemas.microsoft.com/office/drawing/2014/main" id="{99F04CA7-57ED-4308-B082-9445E5EC6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47" y="1960296"/>
            <a:ext cx="3853150" cy="41547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990600"/>
          </a:xfrm>
        </p:spPr>
        <p:txBody>
          <a:bodyPr/>
          <a:lstStyle/>
          <a:p>
            <a:pPr eaLnBrk="1" hangingPunct="1"/>
            <a:r>
              <a:rPr lang="en-US" noProof="0" dirty="0"/>
              <a:t>A map of </a:t>
            </a:r>
            <a:r>
              <a:rPr lang="en-US" i="1" noProof="0" dirty="0"/>
              <a:t>a few</a:t>
            </a:r>
            <a:r>
              <a:rPr lang="en-US" noProof="0" dirty="0"/>
              <a:t> cooperation instincts</a:t>
            </a:r>
          </a:p>
        </p:txBody>
      </p:sp>
      <p:graphicFrame>
        <p:nvGraphicFramePr>
          <p:cNvPr id="68712" name="Group 104"/>
          <p:cNvGraphicFramePr>
            <a:graphicFrameLocks noGrp="1"/>
          </p:cNvGraphicFramePr>
          <p:nvPr>
            <p:ph type="tbl" idx="1"/>
          </p:nvPr>
        </p:nvGraphicFramePr>
        <p:xfrm>
          <a:off x="304800" y="1447800"/>
          <a:ext cx="8534400" cy="4953000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Transaction </a:t>
                      </a:r>
                      <a:b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attributes:</a:t>
                      </a:r>
                    </a:p>
                  </a:txBody>
                  <a:tcPr marL="19050" marR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Quality of human types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Fixed—can be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committed to honesty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Variable—therefore, 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potentially opportunistic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 One-shot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Facial expressions and their identifiers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 Repeated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Purpose: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Identification 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of types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Detection and punishment of cheaters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3992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990600"/>
          </a:xfrm>
        </p:spPr>
        <p:txBody>
          <a:bodyPr/>
          <a:lstStyle/>
          <a:p>
            <a:pPr eaLnBrk="1" hangingPunct="1"/>
            <a:r>
              <a:rPr lang="en-US" noProof="0" dirty="0"/>
              <a:t>A map of </a:t>
            </a:r>
            <a:r>
              <a:rPr lang="en-US" i="1" noProof="0" dirty="0"/>
              <a:t>a few</a:t>
            </a:r>
            <a:r>
              <a:rPr lang="en-US" noProof="0" dirty="0"/>
              <a:t> cooperation instincts</a:t>
            </a:r>
          </a:p>
        </p:txBody>
      </p:sp>
      <p:graphicFrame>
        <p:nvGraphicFramePr>
          <p:cNvPr id="68712" name="Group 10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82023140"/>
              </p:ext>
            </p:extLst>
          </p:nvPr>
        </p:nvGraphicFramePr>
        <p:xfrm>
          <a:off x="304800" y="1447800"/>
          <a:ext cx="8534400" cy="4953000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Transaction </a:t>
                      </a:r>
                      <a:b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attributes:</a:t>
                      </a:r>
                    </a:p>
                  </a:txBody>
                  <a:tcPr marL="19050" marR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Quality of human types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Fixed—can be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committed to honesty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Variable—therefore, 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potentially opportunistic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 One-shot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Facial expressions and their identifiers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 Repeated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Genetic relatedness, Love, Compassion, Moral sense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Purpose: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Identification 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of types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Detection and punishment of cheaters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6159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990600"/>
          </a:xfrm>
        </p:spPr>
        <p:txBody>
          <a:bodyPr/>
          <a:lstStyle/>
          <a:p>
            <a:pPr eaLnBrk="1" hangingPunct="1"/>
            <a:r>
              <a:rPr lang="en-US" noProof="0" dirty="0"/>
              <a:t>A map of </a:t>
            </a:r>
            <a:r>
              <a:rPr lang="en-US" i="1" noProof="0" dirty="0"/>
              <a:t>a few</a:t>
            </a:r>
            <a:r>
              <a:rPr lang="en-US" noProof="0" dirty="0"/>
              <a:t> cooperation instincts</a:t>
            </a:r>
          </a:p>
        </p:txBody>
      </p:sp>
      <p:graphicFrame>
        <p:nvGraphicFramePr>
          <p:cNvPr id="68712" name="Group 10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83646936"/>
              </p:ext>
            </p:extLst>
          </p:nvPr>
        </p:nvGraphicFramePr>
        <p:xfrm>
          <a:off x="304800" y="1447800"/>
          <a:ext cx="8534400" cy="4953000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Transaction </a:t>
                      </a:r>
                      <a:b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attributes:</a:t>
                      </a:r>
                    </a:p>
                  </a:txBody>
                  <a:tcPr marL="19050" marR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Quality of human types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Fixed—can be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committed to honesty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Variable—therefore, 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potentially opportunistic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 One-shot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Facial expressions and their identifiers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Strong reciprocity leading to “irrational” retaliation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 Repeated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Genetic relatedness, Love, Compassion, Moral sense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Purpose: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Identification 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of types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Detection and punishment of cheaters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5250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990600"/>
          </a:xfrm>
        </p:spPr>
        <p:txBody>
          <a:bodyPr/>
          <a:lstStyle/>
          <a:p>
            <a:pPr eaLnBrk="1" hangingPunct="1"/>
            <a:r>
              <a:rPr lang="en-US" noProof="0" dirty="0"/>
              <a:t>A map of </a:t>
            </a:r>
            <a:r>
              <a:rPr lang="en-US" i="1" noProof="0" dirty="0"/>
              <a:t>a few</a:t>
            </a:r>
            <a:r>
              <a:rPr lang="en-US" noProof="0" dirty="0"/>
              <a:t> cooperation instincts</a:t>
            </a:r>
          </a:p>
        </p:txBody>
      </p:sp>
      <p:graphicFrame>
        <p:nvGraphicFramePr>
          <p:cNvPr id="68712" name="Group 10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10536785"/>
              </p:ext>
            </p:extLst>
          </p:nvPr>
        </p:nvGraphicFramePr>
        <p:xfrm>
          <a:off x="304800" y="1447800"/>
          <a:ext cx="8534400" cy="4953000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Transaction </a:t>
                      </a:r>
                      <a:b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attributes:</a:t>
                      </a:r>
                    </a:p>
                  </a:txBody>
                  <a:tcPr marL="19050" marR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Quality of human types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Fixed—can be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committed to honesty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Variable—therefore, 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potentially opportunistic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 One-shot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Facial expressions and their identifiers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Strong reciprocity leading to “irrational” retaliation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 Repeated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Genetic relatedness, Love, Compassion, Moral sense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Cheating detectors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Recordkeeping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Purpose: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Identification 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of types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Detection and punishment of cheaters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4F2557E-2616-4727-BE86-FC37AFDE2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2438400"/>
          </a:xfrm>
        </p:spPr>
        <p:txBody>
          <a:bodyPr/>
          <a:lstStyle/>
          <a:p>
            <a:r>
              <a:rPr lang="en-US" dirty="0"/>
              <a:t>Instinctive cooperation (3):</a:t>
            </a:r>
            <a:br>
              <a:rPr lang="en-US" dirty="0"/>
            </a:br>
            <a:r>
              <a:rPr lang="en-US" dirty="0"/>
              <a:t>Cheating detectors </a:t>
            </a:r>
            <a:br>
              <a:rPr lang="en-US" dirty="0"/>
            </a:br>
            <a:r>
              <a:rPr lang="en-US" sz="1400" dirty="0"/>
              <a:t> </a:t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Which of these do you check to enforce a drinking age rule (e.g., “you must be 21 to drink alcohol”)?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C2C32E8-5EC3-4268-A15A-255324C1A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276600"/>
            <a:ext cx="77724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1, beer	2, Coke	3, old		4, teen</a:t>
            </a:r>
          </a:p>
        </p:txBody>
      </p:sp>
      <p:pic>
        <p:nvPicPr>
          <p:cNvPr id="13314" name="Picture 2" descr="Hipster Girl Drinking Beer and : Video de stock (totalmente libre de  regalías) 23612251 | Shutterstock">
            <a:extLst>
              <a:ext uri="{FF2B5EF4-FFF2-40B4-BE49-F238E27FC236}">
                <a16:creationId xmlns:a16="http://schemas.microsoft.com/office/drawing/2014/main" id="{0E543CF5-8594-41BD-977A-F6B17FD19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6" t="14286" r="39836"/>
          <a:stretch/>
        </p:blipFill>
        <p:spPr bwMode="auto">
          <a:xfrm>
            <a:off x="838200" y="3886200"/>
            <a:ext cx="1371599" cy="17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hotography | Coca-Cola | Myanmar | Chase Chisholm">
            <a:extLst>
              <a:ext uri="{FF2B5EF4-FFF2-40B4-BE49-F238E27FC236}">
                <a16:creationId xmlns:a16="http://schemas.microsoft.com/office/drawing/2014/main" id="{A8142C1D-FD58-458C-B484-3A8178150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8" r="18318"/>
          <a:stretch/>
        </p:blipFill>
        <p:spPr bwMode="auto">
          <a:xfrm>
            <a:off x="2667001" y="3886200"/>
            <a:ext cx="1371599" cy="17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loseup Of A Mid Adult Man Drinking A Cocktail Foto de stock - Getty Images">
            <a:extLst>
              <a:ext uri="{FF2B5EF4-FFF2-40B4-BE49-F238E27FC236}">
                <a16:creationId xmlns:a16="http://schemas.microsoft.com/office/drawing/2014/main" id="{98D01361-2714-48B4-A122-3D4DE21AC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3769" r="29607" b="10021"/>
          <a:stretch/>
        </p:blipFill>
        <p:spPr bwMode="auto">
          <a:xfrm>
            <a:off x="4495802" y="3881487"/>
            <a:ext cx="1333018" cy="17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Teen boys who drink at higher risk for aggressive prostate cancer, study  says - UPI.com">
            <a:extLst>
              <a:ext uri="{FF2B5EF4-FFF2-40B4-BE49-F238E27FC236}">
                <a16:creationId xmlns:a16="http://schemas.microsoft.com/office/drawing/2014/main" id="{B33F69A0-1A45-4E5B-B5E6-66C804DB1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9" t="4319" r="7449" b="39825"/>
          <a:stretch/>
        </p:blipFill>
        <p:spPr bwMode="auto">
          <a:xfrm>
            <a:off x="6286982" y="3881487"/>
            <a:ext cx="1333018" cy="177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448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Instinctive cooperation (4):</a:t>
            </a:r>
            <a:br>
              <a:rPr lang="en-US" noProof="0" dirty="0"/>
            </a:br>
            <a:r>
              <a:rPr lang="en-US" noProof="0" dirty="0"/>
              <a:t>Cheating detectors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610600" cy="1219200"/>
          </a:xfrm>
        </p:spPr>
        <p:txBody>
          <a:bodyPr/>
          <a:lstStyle/>
          <a:p>
            <a:pPr eaLnBrk="1" hangingPunct="1"/>
            <a:r>
              <a:rPr lang="en-US" sz="2400" noProof="0" dirty="0">
                <a:cs typeface="Times New Roman" pitchFamily="18" charset="0"/>
              </a:rPr>
              <a:t>Cards with letters and numbers, “enforce rule ‘D </a:t>
            </a:r>
            <a:r>
              <a:rPr lang="en-US" sz="2400" noProof="0" dirty="0">
                <a:cs typeface="Times New Roman" pitchFamily="18" charset="0"/>
                <a:sym typeface="Symbol"/>
              </a:rPr>
              <a:t></a:t>
            </a:r>
            <a:r>
              <a:rPr lang="en-US" sz="2400" noProof="0" dirty="0">
                <a:cs typeface="Times New Roman" pitchFamily="18" charset="0"/>
              </a:rPr>
              <a:t> 3’”</a:t>
            </a:r>
            <a:endParaRPr lang="en-US" sz="2400" b="1" i="1" noProof="0" dirty="0">
              <a:cs typeface="Arial" pitchFamily="34" charset="0"/>
            </a:endParaRPr>
          </a:p>
          <a:p>
            <a:pPr lvl="1" eaLnBrk="1" hangingPunct="1">
              <a:buFontTx/>
              <a:buNone/>
            </a:pPr>
            <a:r>
              <a:rPr lang="en-US" sz="2000" b="1" noProof="0" dirty="0">
                <a:solidFill>
                  <a:srgbClr val="33CC33"/>
                </a:solidFill>
                <a:cs typeface="Times New Roman" pitchFamily="18" charset="0"/>
              </a:rPr>
              <a:t>				</a:t>
            </a:r>
            <a:r>
              <a:rPr lang="en-US" sz="2000" b="1" noProof="0" dirty="0">
                <a:solidFill>
                  <a:srgbClr val="00B050"/>
                </a:solidFill>
                <a:cs typeface="Times New Roman" pitchFamily="18" charset="0"/>
              </a:rPr>
              <a:t>D 	  F 	  3 	  7 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533400" y="32766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s-ES" sz="22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33400" y="3537668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Char char="n"/>
            </a:pPr>
            <a:r>
              <a:rPr lang="en-US" dirty="0">
                <a:latin typeface="Arial" pitchFamily="34" charset="0"/>
                <a:cs typeface="Times New Roman" pitchFamily="18" charset="0"/>
              </a:rPr>
              <a:t>We falsify abstract hypotheses badly but we do well when </a:t>
            </a:r>
            <a:r>
              <a:rPr lang="en-US" b="1" dirty="0">
                <a:latin typeface="Arial" pitchFamily="34" charset="0"/>
                <a:cs typeface="Times New Roman" pitchFamily="18" charset="0"/>
              </a:rPr>
              <a:t>detecting cheaters</a:t>
            </a:r>
            <a:r>
              <a:rPr lang="en-US" dirty="0">
                <a:latin typeface="Arial" pitchFamily="34" charset="0"/>
                <a:cs typeface="Times New Roman" pitchFamily="18" charset="0"/>
              </a:rPr>
              <a:t>, as in the drinking age rule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200" b="1" dirty="0">
                <a:solidFill>
                  <a:srgbClr val="00B050"/>
                </a:solidFill>
                <a:latin typeface="Arial" pitchFamily="34" charset="0"/>
                <a:cs typeface="Times New Roman" pitchFamily="18" charset="0"/>
              </a:rPr>
              <a:t>		Beer drinker    Coke drinker    35 </a:t>
            </a:r>
            <a:r>
              <a:rPr lang="en-US" sz="2200" b="1" dirty="0" err="1">
                <a:solidFill>
                  <a:srgbClr val="00B050"/>
                </a:solidFill>
                <a:latin typeface="Arial" pitchFamily="34" charset="0"/>
                <a:cs typeface="Times New Roman" pitchFamily="18" charset="0"/>
              </a:rPr>
              <a:t>yr</a:t>
            </a:r>
            <a:r>
              <a:rPr lang="en-US" sz="2200" b="1" dirty="0">
                <a:solidFill>
                  <a:srgbClr val="00B050"/>
                </a:solidFill>
                <a:latin typeface="Arial" pitchFamily="34" charset="0"/>
                <a:cs typeface="Times New Roman" pitchFamily="18" charset="0"/>
              </a:rPr>
              <a:t> old    14 </a:t>
            </a:r>
            <a:r>
              <a:rPr lang="en-US" sz="2200" b="1" dirty="0" err="1">
                <a:solidFill>
                  <a:srgbClr val="00B050"/>
                </a:solidFill>
                <a:latin typeface="Arial" pitchFamily="34" charset="0"/>
                <a:cs typeface="Times New Roman" pitchFamily="18" charset="0"/>
              </a:rPr>
              <a:t>yr</a:t>
            </a:r>
            <a:r>
              <a:rPr lang="en-US" sz="2200" b="1" dirty="0">
                <a:solidFill>
                  <a:srgbClr val="00B050"/>
                </a:solidFill>
                <a:latin typeface="Arial" pitchFamily="34" charset="0"/>
                <a:cs typeface="Times New Roman" pitchFamily="18" charset="0"/>
              </a:rPr>
              <a:t> old</a:t>
            </a:r>
            <a:endParaRPr lang="es-ES" sz="2200" dirty="0">
              <a:solidFill>
                <a:srgbClr val="00B05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3400" y="4909268"/>
            <a:ext cx="7696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60000"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	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	Beer drinker    </a:t>
            </a:r>
            <a:r>
              <a:rPr lang="en-US" sz="2200" b="1" dirty="0">
                <a:solidFill>
                  <a:srgbClr val="00B050"/>
                </a:solidFill>
                <a:latin typeface="Arial" pitchFamily="34" charset="0"/>
                <a:cs typeface="Times New Roman" pitchFamily="18" charset="0"/>
              </a:rPr>
              <a:t>Coke drinker    35 yr old   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14 yr old</a:t>
            </a:r>
            <a:r>
              <a:rPr lang="en-US" sz="2200" dirty="0">
                <a:latin typeface="Arial" pitchFamily="34" charset="0"/>
                <a:cs typeface="Times New Roman" pitchFamily="18" charset="0"/>
              </a:rPr>
              <a:t>    </a:t>
            </a:r>
            <a:endParaRPr lang="es-ES" sz="22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7" name="5 Rectángulo">
            <a:extLst>
              <a:ext uri="{FF2B5EF4-FFF2-40B4-BE49-F238E27FC236}">
                <a16:creationId xmlns:a16="http://schemas.microsoft.com/office/drawing/2014/main" id="{FB3C2D00-7754-49A6-B212-FF27D4896D97}"/>
              </a:ext>
            </a:extLst>
          </p:cNvPr>
          <p:cNvSpPr/>
          <p:nvPr/>
        </p:nvSpPr>
        <p:spPr>
          <a:xfrm>
            <a:off x="533400" y="2895600"/>
            <a:ext cx="76962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60000"/>
            </a:pP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				D 	  </a:t>
            </a:r>
            <a:r>
              <a:rPr lang="en-US" sz="2200" b="1" dirty="0">
                <a:solidFill>
                  <a:srgbClr val="00B050"/>
                </a:solidFill>
                <a:latin typeface="Arial" pitchFamily="34" charset="0"/>
                <a:cs typeface="Times New Roman" pitchFamily="18" charset="0"/>
              </a:rPr>
              <a:t>F 	  3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	  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  <p:bldP spid="67588" grpId="0" autoUpdateAnimBg="0"/>
      <p:bldP spid="67589" grpId="0" autoUpdateAnimBg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Outcomes in a joint venture</a:t>
            </a:r>
          </a:p>
        </p:txBody>
      </p:sp>
      <p:graphicFrame>
        <p:nvGraphicFramePr>
          <p:cNvPr id="153604" name="Group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2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s-E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Cooperator</a:t>
                      </a:r>
                      <a:endParaRPr kumimoji="0" lang="es-E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Defector</a:t>
                      </a:r>
                      <a:endParaRPr kumimoji="0" lang="es-E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388">
                <a:tc row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Cooperator</a:t>
                      </a:r>
                      <a:endParaRPr kumimoji="0" lang="es-E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l"/>
                        </a:tabLst>
                      </a:pPr>
                      <a:r>
                        <a:rPr kumimoji="0" lang="es-E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	4</a:t>
                      </a:r>
                      <a:endParaRPr kumimoji="0" lang="es-E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l"/>
                        </a:tabLst>
                      </a:pPr>
                      <a:r>
                        <a:rPr kumimoji="0" lang="es-E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	6</a:t>
                      </a:r>
                      <a:endParaRPr kumimoji="0" lang="es-E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2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0" algn="l"/>
                        </a:tabLst>
                      </a:pPr>
                      <a:r>
                        <a:rPr kumimoji="0" lang="es-E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4</a:t>
                      </a:r>
                      <a:endParaRPr kumimoji="0" lang="es-E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0" algn="l"/>
                        </a:tabLst>
                      </a:pPr>
                      <a:r>
                        <a:rPr kumimoji="0" lang="es-E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0</a:t>
                      </a:r>
                      <a:endParaRPr kumimoji="0" lang="es-E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213">
                <a:tc row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Defector</a:t>
                      </a:r>
                      <a:endParaRPr kumimoji="0" lang="es-E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l"/>
                        </a:tabLst>
                      </a:pPr>
                      <a:r>
                        <a:rPr kumimoji="0" lang="es-E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	0</a:t>
                      </a:r>
                      <a:endParaRPr kumimoji="0" lang="es-E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l"/>
                        </a:tabLst>
                      </a:pPr>
                      <a:r>
                        <a:rPr kumimoji="0" lang="es-E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	2</a:t>
                      </a:r>
                      <a:endParaRPr kumimoji="0" lang="es-E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2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0" algn="l"/>
                        </a:tabLst>
                      </a:pPr>
                      <a:r>
                        <a:rPr kumimoji="0" lang="es-E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6</a:t>
                      </a:r>
                      <a:endParaRPr kumimoji="0" lang="es-E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0" algn="l"/>
                        </a:tabLst>
                      </a:pPr>
                      <a:r>
                        <a:rPr kumimoji="0" lang="es-E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2</a:t>
                      </a:r>
                      <a:endParaRPr kumimoji="0" lang="es-E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937" name="Line 42"/>
          <p:cNvSpPr>
            <a:spLocks noChangeShapeType="1"/>
          </p:cNvSpPr>
          <p:nvPr/>
        </p:nvSpPr>
        <p:spPr bwMode="auto">
          <a:xfrm>
            <a:off x="3276600" y="3355975"/>
            <a:ext cx="5181600" cy="2740025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38" name="Line 43"/>
          <p:cNvSpPr>
            <a:spLocks noChangeShapeType="1"/>
          </p:cNvSpPr>
          <p:nvPr/>
        </p:nvSpPr>
        <p:spPr bwMode="auto">
          <a:xfrm>
            <a:off x="3276600" y="4725988"/>
            <a:ext cx="2590800" cy="1370012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39" name="Line 44"/>
          <p:cNvSpPr>
            <a:spLocks noChangeShapeType="1"/>
          </p:cNvSpPr>
          <p:nvPr/>
        </p:nvSpPr>
        <p:spPr bwMode="auto">
          <a:xfrm>
            <a:off x="5867400" y="3357563"/>
            <a:ext cx="2590800" cy="1370012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noProof="0" dirty="0"/>
              <a:t>In population with both types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382000" cy="1676400"/>
          </a:xfrm>
        </p:spPr>
        <p:txBody>
          <a:bodyPr/>
          <a:lstStyle/>
          <a:p>
            <a:pPr eaLnBrk="1" hangingPunct="1"/>
            <a:r>
              <a:rPr lang="en-US" sz="2400" noProof="0" dirty="0"/>
              <a:t>Proportion of cooperators = h</a:t>
            </a:r>
          </a:p>
          <a:p>
            <a:pPr eaLnBrk="1" hangingPunct="1"/>
            <a:r>
              <a:rPr lang="en-US" sz="2400" noProof="0" dirty="0"/>
              <a:t>Expected outcome for cooperators = 4h + 0 (1-h) = 4h</a:t>
            </a:r>
          </a:p>
          <a:p>
            <a:pPr eaLnBrk="1" hangingPunct="1"/>
            <a:r>
              <a:rPr lang="en-US" sz="2400" noProof="0" dirty="0"/>
              <a:t>Expected outcome for defectors = 6 h + 2 (1-h) = 2 + 4h</a:t>
            </a:r>
          </a:p>
        </p:txBody>
      </p:sp>
      <p:graphicFrame>
        <p:nvGraphicFramePr>
          <p:cNvPr id="172036" name="Group 4"/>
          <p:cNvGraphicFramePr>
            <a:graphicFrameLocks noGrp="1"/>
          </p:cNvGraphicFramePr>
          <p:nvPr>
            <p:ph sz="half" idx="2"/>
          </p:nvPr>
        </p:nvGraphicFramePr>
        <p:xfrm>
          <a:off x="1752600" y="3268663"/>
          <a:ext cx="5715000" cy="26797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Cooperator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Defector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row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Cooperator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l"/>
                        </a:tabLst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	4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l"/>
                        </a:tabLst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	6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0" algn="l"/>
                        </a:tabLst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4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0" algn="l"/>
                        </a:tabLst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0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 row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Defector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l"/>
                        </a:tabLst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	0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l"/>
                        </a:tabLst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	2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0" algn="l"/>
                        </a:tabLst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6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0" algn="l"/>
                        </a:tabLst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cs typeface="Times New Roman" pitchFamily="18" charset="0"/>
                        </a:rPr>
                        <a:t>2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ED5CB2C-A7D5-4FD4-986C-128DD2971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CC"/>
                </a:solidFill>
                <a:cs typeface="Times New Roman" panose="02020603050405020304" pitchFamily="18" charset="0"/>
              </a:rPr>
              <a:t>Ex. of bias: Decoy effect</a:t>
            </a:r>
            <a:br>
              <a:rPr lang="en-US" altLang="en-US" dirty="0">
                <a:solidFill>
                  <a:srgbClr val="FFFFCC"/>
                </a:solidFill>
                <a:cs typeface="Times New Roman" panose="02020603050405020304" pitchFamily="18" charset="0"/>
              </a:rPr>
            </a:br>
            <a:r>
              <a:rPr lang="en-US" altLang="en-US" sz="2000" dirty="0">
                <a:solidFill>
                  <a:srgbClr val="FFFFCC"/>
                </a:solidFill>
                <a:cs typeface="Times New Roman" panose="02020603050405020304" pitchFamily="18" charset="0"/>
              </a:rPr>
              <a:t>(decoy = </a:t>
            </a:r>
            <a:r>
              <a:rPr lang="en-US" altLang="en-US" sz="2000" i="1" dirty="0" err="1">
                <a:solidFill>
                  <a:srgbClr val="FFFFCC"/>
                </a:solidFill>
                <a:cs typeface="Times New Roman" panose="02020603050405020304" pitchFamily="18" charset="0"/>
              </a:rPr>
              <a:t>señuelo</a:t>
            </a:r>
            <a:r>
              <a:rPr lang="en-US" altLang="en-US" sz="2000" i="1" dirty="0">
                <a:solidFill>
                  <a:srgbClr val="FFFFC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i="1" dirty="0" err="1">
                <a:solidFill>
                  <a:srgbClr val="FFFFCC"/>
                </a:solidFill>
                <a:cs typeface="Times New Roman" panose="02020603050405020304" pitchFamily="18" charset="0"/>
              </a:rPr>
              <a:t>engany</a:t>
            </a:r>
            <a:r>
              <a:rPr lang="en-US" altLang="en-US" sz="2000" dirty="0">
                <a:solidFill>
                  <a:srgbClr val="FFFFCC"/>
                </a:solidFill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6107267-0D59-4715-8AB6-D47B5C80AE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81175"/>
            <a:ext cx="4492625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FFFF"/>
                </a:solidFill>
                <a:cs typeface="Times New Roman" panose="02020603050405020304" pitchFamily="18" charset="0"/>
              </a:rPr>
              <a:t>A certain proportion  prefers A to B</a:t>
            </a:r>
          </a:p>
        </p:txBody>
      </p:sp>
      <p:grpSp>
        <p:nvGrpSpPr>
          <p:cNvPr id="39940" name="Group 4">
            <a:extLst>
              <a:ext uri="{FF2B5EF4-FFF2-40B4-BE49-F238E27FC236}">
                <a16:creationId xmlns:a16="http://schemas.microsoft.com/office/drawing/2014/main" id="{ACE876AA-1ECC-4208-A671-04563E41AAC9}"/>
              </a:ext>
            </a:extLst>
          </p:cNvPr>
          <p:cNvGrpSpPr>
            <a:grpSpLocks/>
          </p:cNvGrpSpPr>
          <p:nvPr/>
        </p:nvGrpSpPr>
        <p:grpSpPr bwMode="auto">
          <a:xfrm>
            <a:off x="4949825" y="1828800"/>
            <a:ext cx="4011613" cy="2286000"/>
            <a:chOff x="629" y="2832"/>
            <a:chExt cx="2527" cy="1440"/>
          </a:xfrm>
        </p:grpSpPr>
        <p:sp>
          <p:nvSpPr>
            <p:cNvPr id="39942" name="Line 5">
              <a:extLst>
                <a:ext uri="{FF2B5EF4-FFF2-40B4-BE49-F238E27FC236}">
                  <a16:creationId xmlns:a16="http://schemas.microsoft.com/office/drawing/2014/main" id="{837A0B78-CE03-4AF6-B3CD-0D132320C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120"/>
              <a:ext cx="0" cy="1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Line 6">
              <a:extLst>
                <a:ext uri="{FF2B5EF4-FFF2-40B4-BE49-F238E27FC236}">
                  <a16:creationId xmlns:a16="http://schemas.microsoft.com/office/drawing/2014/main" id="{98C7AAA8-1CAC-487F-AA91-8A82966B5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4128"/>
              <a:ext cx="125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Text Box 7">
              <a:extLst>
                <a:ext uri="{FF2B5EF4-FFF2-40B4-BE49-F238E27FC236}">
                  <a16:creationId xmlns:a16="http://schemas.microsoft.com/office/drawing/2014/main" id="{77A8F16A-E8E7-4FA6-AE24-784284033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" y="2832"/>
              <a:ext cx="6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n-US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Price </a:t>
              </a:r>
            </a:p>
          </p:txBody>
        </p:sp>
        <p:sp>
          <p:nvSpPr>
            <p:cNvPr id="39945" name="Text Box 8">
              <a:extLst>
                <a:ext uri="{FF2B5EF4-FFF2-40B4-BE49-F238E27FC236}">
                  <a16:creationId xmlns:a16="http://schemas.microsoft.com/office/drawing/2014/main" id="{2DEAA91E-A89B-4039-83F7-FF3FAB70CE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" y="3984"/>
              <a:ext cx="9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Distance</a:t>
              </a:r>
              <a:r>
                <a:rPr lang="es-ES" altLang="en-US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9946" name="Text Box 9">
              <a:extLst>
                <a:ext uri="{FF2B5EF4-FFF2-40B4-BE49-F238E27FC236}">
                  <a16:creationId xmlns:a16="http://schemas.microsoft.com/office/drawing/2014/main" id="{7C862D2D-DF19-47FF-AFA6-83F9431F1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" y="326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n-US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9947" name="Text Box 10">
              <a:extLst>
                <a:ext uri="{FF2B5EF4-FFF2-40B4-BE49-F238E27FC236}">
                  <a16:creationId xmlns:a16="http://schemas.microsoft.com/office/drawing/2014/main" id="{1AE830CF-C2FB-44D0-B6DE-09A119A62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69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n-US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9948" name="Text Box 11">
              <a:extLst>
                <a:ext uri="{FF2B5EF4-FFF2-40B4-BE49-F238E27FC236}">
                  <a16:creationId xmlns:a16="http://schemas.microsoft.com/office/drawing/2014/main" id="{17BAB95C-FB9C-4D66-BF7D-38D18E5AA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" y="345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n-US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 </a:t>
              </a: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249735DD-8961-4BB5-9749-277882CFCB35}"/>
              </a:ext>
            </a:extLst>
          </p:cNvPr>
          <p:cNvSpPr/>
          <p:nvPr/>
        </p:nvSpPr>
        <p:spPr>
          <a:xfrm>
            <a:off x="6559420" y="2621902"/>
            <a:ext cx="755774" cy="578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noProof="0" dirty="0">
                <a:solidFill>
                  <a:schemeClr val="tx1"/>
                </a:solidFill>
                <a:latin typeface="Tahoma" pitchFamily="34" charset="0"/>
              </a:rPr>
              <a:t>Average Payoffs when Cooperators and Defectors Look Alike</a:t>
            </a:r>
          </a:p>
        </p:txBody>
      </p:sp>
      <p:pic>
        <p:nvPicPr>
          <p:cNvPr id="40963" name="Picture 4" descr="fra83342_07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999"/>
          <a:stretch>
            <a:fillRect/>
          </a:stretch>
        </p:blipFill>
        <p:spPr>
          <a:xfrm>
            <a:off x="609600" y="1727200"/>
            <a:ext cx="8001000" cy="4879975"/>
          </a:xfr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noProof="0" dirty="0">
                <a:solidFill>
                  <a:schemeClr val="tx1"/>
                </a:solidFill>
                <a:latin typeface="Tahoma" pitchFamily="34" charset="0"/>
              </a:rPr>
              <a:t>Average Payoffs when Cooperators Are Identifiable w/o Cost</a:t>
            </a:r>
          </a:p>
        </p:txBody>
      </p:sp>
      <p:pic>
        <p:nvPicPr>
          <p:cNvPr id="41987" name="Picture 4" descr="fra83342_070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4000"/>
          <a:stretch>
            <a:fillRect/>
          </a:stretch>
        </p:blipFill>
        <p:spPr>
          <a:xfrm>
            <a:off x="685800" y="1800225"/>
            <a:ext cx="7772400" cy="4524375"/>
          </a:xfrm>
          <a:solidFill>
            <a:schemeClr val="tx1"/>
          </a:solidFill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noProof="0" dirty="0">
                <a:solidFill>
                  <a:schemeClr val="tx1"/>
                </a:solidFill>
                <a:latin typeface="Tahoma" pitchFamily="34" charset="0"/>
              </a:rPr>
              <a:t>Average Payoffs when Defectors are Identifiable at Identification Cost = 1</a:t>
            </a:r>
          </a:p>
        </p:txBody>
      </p:sp>
      <p:pic>
        <p:nvPicPr>
          <p:cNvPr id="43011" name="Picture 4" descr="fra83342_070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2000"/>
          <a:stretch>
            <a:fillRect/>
          </a:stretch>
        </p:blipFill>
        <p:spPr>
          <a:xfrm>
            <a:off x="685800" y="1752600"/>
            <a:ext cx="7772400" cy="4800600"/>
          </a:xfrm>
          <a:solidFill>
            <a:schemeClr val="tx1"/>
          </a:solidFill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239000" cy="3200400"/>
          </a:xfrm>
        </p:spPr>
        <p:txBody>
          <a:bodyPr/>
          <a:lstStyle/>
          <a:p>
            <a:pPr algn="l" eaLnBrk="1" hangingPunct="1"/>
            <a:r>
              <a:rPr lang="en-US" sz="3800" noProof="0" dirty="0">
                <a:latin typeface="Tahoma" pitchFamily="34" charset="0"/>
              </a:rPr>
              <a:t>Multiple human types may coexist </a:t>
            </a:r>
            <a:r>
              <a:rPr lang="en-US" sz="3800" noProof="0" dirty="0">
                <a:latin typeface="Tahoma" pitchFamily="34" charset="0"/>
                <a:sym typeface="Wingdings" pitchFamily="2" charset="2"/>
              </a:rPr>
              <a:t> Commitment and identification strategies viable to achieve cooperation in human interaction</a:t>
            </a:r>
            <a:endParaRPr lang="en-US" sz="3800" noProof="0" dirty="0">
              <a:latin typeface="Tahoma" pitchFamily="34" charset="0"/>
            </a:endParaRPr>
          </a:p>
        </p:txBody>
      </p:sp>
      <p:pic>
        <p:nvPicPr>
          <p:cNvPr id="44035" name="Picture 3" descr="fra83342_070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2000"/>
          <a:stretch>
            <a:fillRect/>
          </a:stretch>
        </p:blipFill>
        <p:spPr>
          <a:xfrm>
            <a:off x="3276600" y="2971800"/>
            <a:ext cx="5257800" cy="3248025"/>
          </a:xfrm>
          <a:solidFill>
            <a:schemeClr val="tx1"/>
          </a:solidFill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Viceroy butterf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05138"/>
            <a:ext cx="3838575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monarch butterf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4888" y="2998788"/>
            <a:ext cx="3795712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Mimicry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noProof="0" dirty="0"/>
              <a:t>Viceroy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noProof="0" dirty="0"/>
              <a:t>Monarch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651125" y="6213475"/>
            <a:ext cx="3825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/>
              <a:t>http://www.kidzone.ws/animals/monarch_butterfly.htm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noProof="0" dirty="0"/>
          </a:p>
          <a:p>
            <a:pPr algn="ctr" eaLnBrk="1" hangingPunct="1">
              <a:buFontTx/>
              <a:buNone/>
            </a:pPr>
            <a:r>
              <a:rPr lang="en-US" noProof="0" dirty="0"/>
              <a:t>“The  secret  of success is sincerity. Once you  can  fake  that, you've got it made”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noProof="0" dirty="0"/>
              <a:t>Primates’ Brain Size Positively Correlates with Group Size</a:t>
            </a:r>
          </a:p>
        </p:txBody>
      </p:sp>
      <p:pic>
        <p:nvPicPr>
          <p:cNvPr id="47107" name="Picture 3" descr="brain_size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3225"/>
            <a:ext cx="68580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noProof="0" dirty="0"/>
              <a:t>Instinctive cooperation (#5): Strong reciprocity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763000" cy="4876800"/>
          </a:xfrm>
        </p:spPr>
        <p:txBody>
          <a:bodyPr/>
          <a:lstStyle/>
          <a:p>
            <a:pPr eaLnBrk="1" hangingPunct="1"/>
            <a:r>
              <a:rPr lang="en-US" noProof="0" dirty="0">
                <a:cs typeface="Times New Roman" pitchFamily="18" charset="0"/>
              </a:rPr>
              <a:t>Humans are willing to incur costs to punish cheaters even when there is no prospect of further interaction. </a:t>
            </a:r>
          </a:p>
          <a:p>
            <a:pPr eaLnBrk="1" hangingPunct="1"/>
            <a:r>
              <a:rPr lang="en-US" noProof="0" dirty="0">
                <a:cs typeface="Times New Roman" pitchFamily="18" charset="0"/>
              </a:rPr>
              <a:t>This propensity ends up achieving greater cooperation, however. </a:t>
            </a:r>
          </a:p>
          <a:p>
            <a:pPr eaLnBrk="1" hangingPunct="1"/>
            <a:r>
              <a:rPr lang="en-US" noProof="0" dirty="0">
                <a:cs typeface="Times New Roman" pitchFamily="18" charset="0"/>
              </a:rPr>
              <a:t>In “ultimatum” games, </a:t>
            </a:r>
            <a:r>
              <a:rPr lang="en-US" i="1" noProof="0" dirty="0">
                <a:cs typeface="Times New Roman" pitchFamily="18" charset="0"/>
              </a:rPr>
              <a:t>A</a:t>
            </a:r>
            <a:r>
              <a:rPr lang="en-US" noProof="0" dirty="0">
                <a:cs typeface="Times New Roman" pitchFamily="18" charset="0"/>
              </a:rPr>
              <a:t> divides 1000 € between himself and </a:t>
            </a:r>
            <a:r>
              <a:rPr lang="en-US" i="1" noProof="0" dirty="0">
                <a:cs typeface="Times New Roman" pitchFamily="18" charset="0"/>
              </a:rPr>
              <a:t>B</a:t>
            </a:r>
            <a:r>
              <a:rPr lang="en-US" noProof="0" dirty="0">
                <a:cs typeface="Times New Roman" pitchFamily="18" charset="0"/>
              </a:rPr>
              <a:t>, but none of them gets a cent if </a:t>
            </a:r>
            <a:r>
              <a:rPr lang="en-US" i="1" noProof="0" dirty="0">
                <a:cs typeface="Times New Roman" pitchFamily="18" charset="0"/>
              </a:rPr>
              <a:t>B</a:t>
            </a:r>
            <a:r>
              <a:rPr lang="en-US" noProof="0" dirty="0">
                <a:cs typeface="Times New Roman" pitchFamily="18" charset="0"/>
              </a:rPr>
              <a:t> rejects the offer. Usually, </a:t>
            </a:r>
            <a:r>
              <a:rPr lang="en-US" i="1" noProof="0" dirty="0">
                <a:cs typeface="Times New Roman" pitchFamily="18" charset="0"/>
              </a:rPr>
              <a:t>A</a:t>
            </a:r>
            <a:r>
              <a:rPr lang="en-US" noProof="0" dirty="0">
                <a:cs typeface="Times New Roman" pitchFamily="18" charset="0"/>
              </a:rPr>
              <a:t> divides by half and </a:t>
            </a:r>
            <a:r>
              <a:rPr lang="en-US" i="1" noProof="0" dirty="0">
                <a:cs typeface="Times New Roman" pitchFamily="18" charset="0"/>
              </a:rPr>
              <a:t>B</a:t>
            </a:r>
            <a:r>
              <a:rPr lang="en-US" noProof="0" dirty="0">
                <a:cs typeface="Times New Roman" pitchFamily="18" charset="0"/>
              </a:rPr>
              <a:t> rejects offers below 30%</a:t>
            </a:r>
            <a:r>
              <a:rPr lang="en-US" noProof="0" dirty="0"/>
              <a:t> 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638800"/>
          </a:xfrm>
        </p:spPr>
        <p:txBody>
          <a:bodyPr/>
          <a:lstStyle/>
          <a:p>
            <a:pPr eaLnBrk="1" hangingPunct="1"/>
            <a:r>
              <a:rPr lang="en-US" noProof="0" dirty="0">
                <a:cs typeface="Times New Roman" pitchFamily="18" charset="0"/>
              </a:rPr>
              <a:t>In public good games, individuals contribute money to a common pool, expecting an equal share in a multiple of the pool</a:t>
            </a:r>
          </a:p>
          <a:p>
            <a:pPr lvl="1" eaLnBrk="1" hangingPunct="1"/>
            <a:r>
              <a:rPr lang="en-US" noProof="0" dirty="0">
                <a:cs typeface="Times New Roman" pitchFamily="18" charset="0"/>
              </a:rPr>
              <a:t>People start contributing but their contributions decay with time and approach zero at the end</a:t>
            </a:r>
          </a:p>
          <a:p>
            <a:pPr lvl="1" eaLnBrk="1" hangingPunct="1"/>
            <a:r>
              <a:rPr lang="en-US" noProof="0" dirty="0">
                <a:cs typeface="Times New Roman" pitchFamily="18" charset="0"/>
              </a:rPr>
              <a:t>When cooperators can punish free-riders even at a cost (“strong reciprocity”), they do it, motivating cooperation</a:t>
            </a:r>
          </a:p>
          <a:p>
            <a:pPr lvl="1" eaLnBrk="1" hangingPunct="1"/>
            <a:r>
              <a:rPr lang="en-US" noProof="0" dirty="0">
                <a:cs typeface="Times New Roman" pitchFamily="18" charset="0"/>
              </a:rPr>
              <a:t>Depending on punishing circumstances, cheaters lead cooperators incapable to retaliate to cheat; or cooperators willing to incur costly retaliation lead cheaters to cooperate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990600"/>
          </a:xfrm>
        </p:spPr>
        <p:txBody>
          <a:bodyPr/>
          <a:lstStyle/>
          <a:p>
            <a:pPr eaLnBrk="1" hangingPunct="1"/>
            <a:r>
              <a:rPr lang="en-US" noProof="0" dirty="0"/>
              <a:t>Mind &amp; institutions (III): Cooperation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type="tbl" idx="1"/>
          </p:nvPr>
        </p:nvGraphicFramePr>
        <p:xfrm>
          <a:off x="381000" y="1447800"/>
          <a:ext cx="8382000" cy="4648200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Cognitive specialists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Rationality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Cooperation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Culture &amp; institutions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Modular mind</a:t>
                      </a:r>
                    </a:p>
                  </a:txBody>
                  <a:tcPr marL="457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Arial" pitchFamily="34" charset="0"/>
                        </a:rPr>
                        <a:t>Instinctive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Co-opt 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instincts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Maladapted mind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Ecological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Fill adap-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tation gap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2286000" y="5334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2286000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5638800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5562600" y="5334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838200" y="2667000"/>
            <a:ext cx="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1524000" y="2667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7696200" y="4191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37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06107267-0D59-4715-8AB6-D47B5C80AE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81175"/>
            <a:ext cx="4492625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FFFF"/>
                </a:solidFill>
                <a:cs typeface="Times New Roman" panose="02020603050405020304" pitchFamily="18" charset="0"/>
              </a:rPr>
              <a:t>Adding a “dominated” option </a:t>
            </a:r>
            <a:r>
              <a:rPr lang="en-US" altLang="en-US" i="1" dirty="0">
                <a:solidFill>
                  <a:srgbClr val="FFFFFF"/>
                </a:solidFill>
                <a:cs typeface="Times New Roman" panose="02020603050405020304" pitchFamily="18" charset="0"/>
              </a:rPr>
              <a:t>C </a:t>
            </a:r>
            <a:r>
              <a:rPr lang="en-US" altLang="en-US" dirty="0">
                <a:solidFill>
                  <a:srgbClr val="FFFFFF"/>
                </a:solidFill>
                <a:cs typeface="Times New Roman" panose="02020603050405020304" pitchFamily="18" charset="0"/>
              </a:rPr>
              <a:t>(“irrelevant”?), does it affect the proportion of people inclined to prefer A to B? </a:t>
            </a:r>
          </a:p>
        </p:txBody>
      </p:sp>
      <p:grpSp>
        <p:nvGrpSpPr>
          <p:cNvPr id="39940" name="Group 4">
            <a:extLst>
              <a:ext uri="{FF2B5EF4-FFF2-40B4-BE49-F238E27FC236}">
                <a16:creationId xmlns:a16="http://schemas.microsoft.com/office/drawing/2014/main" id="{ACE876AA-1ECC-4208-A671-04563E41AAC9}"/>
              </a:ext>
            </a:extLst>
          </p:cNvPr>
          <p:cNvGrpSpPr>
            <a:grpSpLocks/>
          </p:cNvGrpSpPr>
          <p:nvPr/>
        </p:nvGrpSpPr>
        <p:grpSpPr bwMode="auto">
          <a:xfrm>
            <a:off x="4949825" y="1828800"/>
            <a:ext cx="4011613" cy="2286000"/>
            <a:chOff x="629" y="2832"/>
            <a:chExt cx="2527" cy="1440"/>
          </a:xfrm>
        </p:grpSpPr>
        <p:sp>
          <p:nvSpPr>
            <p:cNvPr id="39942" name="Line 5">
              <a:extLst>
                <a:ext uri="{FF2B5EF4-FFF2-40B4-BE49-F238E27FC236}">
                  <a16:creationId xmlns:a16="http://schemas.microsoft.com/office/drawing/2014/main" id="{837A0B78-CE03-4AF6-B3CD-0D132320C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120"/>
              <a:ext cx="0" cy="1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Line 6">
              <a:extLst>
                <a:ext uri="{FF2B5EF4-FFF2-40B4-BE49-F238E27FC236}">
                  <a16:creationId xmlns:a16="http://schemas.microsoft.com/office/drawing/2014/main" id="{98C7AAA8-1CAC-487F-AA91-8A82966B5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4128"/>
              <a:ext cx="125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Text Box 7">
              <a:extLst>
                <a:ext uri="{FF2B5EF4-FFF2-40B4-BE49-F238E27FC236}">
                  <a16:creationId xmlns:a16="http://schemas.microsoft.com/office/drawing/2014/main" id="{77A8F16A-E8E7-4FA6-AE24-784284033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" y="2832"/>
              <a:ext cx="6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n-US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Price </a:t>
              </a:r>
            </a:p>
          </p:txBody>
        </p:sp>
        <p:sp>
          <p:nvSpPr>
            <p:cNvPr id="39945" name="Text Box 8">
              <a:extLst>
                <a:ext uri="{FF2B5EF4-FFF2-40B4-BE49-F238E27FC236}">
                  <a16:creationId xmlns:a16="http://schemas.microsoft.com/office/drawing/2014/main" id="{2DEAA91E-A89B-4039-83F7-FF3FAB70CE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" y="3984"/>
              <a:ext cx="9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Distance</a:t>
              </a:r>
              <a:r>
                <a:rPr lang="es-ES" altLang="en-US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9946" name="Text Box 9">
              <a:extLst>
                <a:ext uri="{FF2B5EF4-FFF2-40B4-BE49-F238E27FC236}">
                  <a16:creationId xmlns:a16="http://schemas.microsoft.com/office/drawing/2014/main" id="{7C862D2D-DF19-47FF-AFA6-83F9431F1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" y="326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n-US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9947" name="Text Box 10">
              <a:extLst>
                <a:ext uri="{FF2B5EF4-FFF2-40B4-BE49-F238E27FC236}">
                  <a16:creationId xmlns:a16="http://schemas.microsoft.com/office/drawing/2014/main" id="{1AE830CF-C2FB-44D0-B6DE-09A119A62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69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n-US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9948" name="Text Box 11">
              <a:extLst>
                <a:ext uri="{FF2B5EF4-FFF2-40B4-BE49-F238E27FC236}">
                  <a16:creationId xmlns:a16="http://schemas.microsoft.com/office/drawing/2014/main" id="{17BAB95C-FB9C-4D66-BF7D-38D18E5AA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" y="345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n-US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 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C212106-5545-4398-BDB5-E370BD58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decoy</a:t>
            </a:r>
          </a:p>
        </p:txBody>
      </p:sp>
    </p:spTree>
    <p:extLst>
      <p:ext uri="{BB962C8B-B14F-4D97-AF65-F5344CB8AC3E}">
        <p14:creationId xmlns:p14="http://schemas.microsoft.com/office/powerpoint/2010/main" val="39415446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990600"/>
          </a:xfrm>
        </p:spPr>
        <p:txBody>
          <a:bodyPr/>
          <a:lstStyle/>
          <a:p>
            <a:pPr eaLnBrk="1" hangingPunct="1"/>
            <a:r>
              <a:rPr lang="en-US" noProof="0" dirty="0"/>
              <a:t>A map of </a:t>
            </a:r>
            <a:r>
              <a:rPr lang="en-US" i="1" noProof="0" dirty="0"/>
              <a:t>a few</a:t>
            </a:r>
            <a:r>
              <a:rPr lang="en-US" noProof="0" dirty="0"/>
              <a:t> cooperation instincts</a:t>
            </a:r>
          </a:p>
        </p:txBody>
      </p:sp>
      <p:graphicFrame>
        <p:nvGraphicFramePr>
          <p:cNvPr id="68712" name="Group 104"/>
          <p:cNvGraphicFramePr>
            <a:graphicFrameLocks noGrp="1"/>
          </p:cNvGraphicFramePr>
          <p:nvPr>
            <p:ph type="tbl" idx="1"/>
          </p:nvPr>
        </p:nvGraphicFramePr>
        <p:xfrm>
          <a:off x="304800" y="1447800"/>
          <a:ext cx="8534400" cy="4953000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Transaction </a:t>
                      </a:r>
                      <a:b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attributes:</a:t>
                      </a:r>
                    </a:p>
                  </a:txBody>
                  <a:tcPr marL="19050" marR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Quality of human types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Fixed—can be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committed to honesty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Variable—therefore, 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potentially opportunistic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 One-shot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Facial expressions and their identifiers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Strong reciprocity leading to “irrational” retaliation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 Repeated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Genetic relatedness, Love, Compassion,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Moral sense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Cheater detectors, Recordkeeping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Purpose: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Identification </a:t>
                      </a:r>
                      <a:b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of types</a:t>
                      </a:r>
                    </a:p>
                  </a:txBody>
                  <a:tcPr marL="38100" marR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Detection and punishment of cheaters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C:\Users\Benito Arruñada\Dropbox\Modified files\trolley case\trolley 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46263"/>
            <a:ext cx="31242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5" descr="C:\Users\Benito Arruñada\Documents\trolley image00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828800"/>
            <a:ext cx="36147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4 Título"/>
          <p:cNvSpPr>
            <a:spLocks noGrp="1"/>
          </p:cNvSpPr>
          <p:nvPr>
            <p:ph type="title"/>
          </p:nvPr>
        </p:nvSpPr>
        <p:spPr>
          <a:xfrm>
            <a:off x="152400" y="609600"/>
            <a:ext cx="8763000" cy="1143000"/>
          </a:xfrm>
        </p:spPr>
        <p:txBody>
          <a:bodyPr/>
          <a:lstStyle/>
          <a:p>
            <a:pPr eaLnBrk="1" hangingPunct="1"/>
            <a:r>
              <a:rPr lang="en-US" noProof="0" dirty="0"/>
              <a:t>Instinctive cooperation (5): </a:t>
            </a:r>
            <a:br>
              <a:rPr lang="en-US" noProof="0" dirty="0"/>
            </a:br>
            <a:r>
              <a:rPr lang="en-US" sz="3600" noProof="0" dirty="0"/>
              <a:t>Moral sense: The trolley case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noProof="0" dirty="0"/>
              <a:t>+ on moral sense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08094"/>
            <a:ext cx="36036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Moral taboos—e.g., even </a:t>
            </a:r>
            <a:r>
              <a:rPr lang="en-US" sz="2400" i="1" dirty="0"/>
              <a:t>discussing</a:t>
            </a:r>
            <a:r>
              <a:rPr lang="en-US" sz="2400" dirty="0"/>
              <a:t> sale of human organs makes people unpopular.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Does this explain something about economists?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about free market politics?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Simplest view: Moral “circle” </a:t>
            </a:r>
            <a:r>
              <a:rPr lang="en-US" sz="2400" dirty="0">
                <a:sym typeface="Wingdings" pitchFamily="2" charset="2"/>
              </a:rPr>
              <a:t></a:t>
            </a:r>
            <a:endParaRPr lang="en-US" sz="2400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893463"/>
              </p:ext>
            </p:extLst>
          </p:nvPr>
        </p:nvGraphicFramePr>
        <p:xfrm>
          <a:off x="5140323" y="2222624"/>
          <a:ext cx="3013077" cy="4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3" imgW="1371429" imgH="1867161" progId="PBrush">
                  <p:embed/>
                </p:oleObj>
              </mc:Choice>
              <mc:Fallback>
                <p:oleObj name="Imagen de mapa de bits" r:id="rId3" imgW="1371429" imgH="1867161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3" y="2222624"/>
                        <a:ext cx="3013077" cy="4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BABDA379-DAC4-422A-9499-37C34C557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466" y="1981200"/>
            <a:ext cx="5693991" cy="444936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moral circle"/>
          <p:cNvPicPr preferRelativeResize="0">
            <a:picLocks noChangeArrowheads="1"/>
          </p:cNvPicPr>
          <p:nvPr/>
        </p:nvPicPr>
        <p:blipFill rotWithShape="1">
          <a:blip r:embed="rId3" cstate="print"/>
          <a:srcRect t="31849" r="8572"/>
          <a:stretch/>
        </p:blipFill>
        <p:spPr bwMode="auto">
          <a:xfrm>
            <a:off x="1117600" y="2362200"/>
            <a:ext cx="6502400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7" name="Freeform 3"/>
          <p:cNvSpPr>
            <a:spLocks/>
          </p:cNvSpPr>
          <p:nvPr/>
        </p:nvSpPr>
        <p:spPr bwMode="auto">
          <a:xfrm>
            <a:off x="3733800" y="2362200"/>
            <a:ext cx="3886200" cy="3124200"/>
          </a:xfrm>
          <a:custGeom>
            <a:avLst/>
            <a:gdLst>
              <a:gd name="T0" fmla="*/ 2147483647 w 3920"/>
              <a:gd name="T1" fmla="*/ 0 h 3384"/>
              <a:gd name="T2" fmla="*/ 2147483647 w 3920"/>
              <a:gd name="T3" fmla="*/ 2147483647 h 3384"/>
              <a:gd name="T4" fmla="*/ 2147483647 w 3920"/>
              <a:gd name="T5" fmla="*/ 2147483647 h 3384"/>
              <a:gd name="T6" fmla="*/ 2147483647 w 3920"/>
              <a:gd name="T7" fmla="*/ 2147483647 h 3384"/>
              <a:gd name="T8" fmla="*/ 2147483647 w 3920"/>
              <a:gd name="T9" fmla="*/ 2147483647 h 3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0"/>
              <a:gd name="T16" fmla="*/ 0 h 3384"/>
              <a:gd name="T17" fmla="*/ 3920 w 3920"/>
              <a:gd name="T18" fmla="*/ 3384 h 3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0" h="3384">
                <a:moveTo>
                  <a:pt x="32" y="0"/>
                </a:moveTo>
                <a:cubicBezTo>
                  <a:pt x="16" y="220"/>
                  <a:pt x="0" y="440"/>
                  <a:pt x="128" y="672"/>
                </a:cubicBezTo>
                <a:cubicBezTo>
                  <a:pt x="256" y="904"/>
                  <a:pt x="328" y="992"/>
                  <a:pt x="800" y="1392"/>
                </a:cubicBezTo>
                <a:cubicBezTo>
                  <a:pt x="1272" y="1792"/>
                  <a:pt x="2440" y="2760"/>
                  <a:pt x="2960" y="3072"/>
                </a:cubicBezTo>
                <a:cubicBezTo>
                  <a:pt x="3480" y="3384"/>
                  <a:pt x="3760" y="3232"/>
                  <a:pt x="3920" y="3264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880B2B6-5991-919D-0052-6142E470F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</a:t>
            </a:r>
            <a:r>
              <a:rPr lang="en-US" noProof="0" dirty="0"/>
              <a:t>oral circle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N</a:t>
            </a:r>
            <a:r>
              <a:rPr lang="en-US" sz="3600" noProof="0" dirty="0" err="1"/>
              <a:t>asty</a:t>
            </a:r>
            <a:r>
              <a:rPr lang="en-US" sz="3600" noProof="0" dirty="0"/>
              <a:t> illustrations </a:t>
            </a:r>
            <a:br>
              <a:rPr lang="en-US" sz="3600" noProof="0" dirty="0"/>
            </a:br>
            <a:r>
              <a:rPr lang="en-US" sz="3600" noProof="0" dirty="0"/>
              <a:t>of moral circles</a:t>
            </a:r>
          </a:p>
        </p:txBody>
      </p:sp>
      <p:pic>
        <p:nvPicPr>
          <p:cNvPr id="51203" name="Picture 6" descr="bullfighting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2743200"/>
            <a:ext cx="4762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162800" cy="1143000"/>
          </a:xfrm>
        </p:spPr>
        <p:txBody>
          <a:bodyPr/>
          <a:lstStyle/>
          <a:p>
            <a:pPr eaLnBrk="1" hangingPunct="1"/>
            <a:r>
              <a:rPr lang="en-US" sz="3600" noProof="0" dirty="0"/>
              <a:t>Is our moral circle “flexible”?</a:t>
            </a:r>
          </a:p>
        </p:txBody>
      </p:sp>
      <p:pic>
        <p:nvPicPr>
          <p:cNvPr id="52227" name="Picture 5" descr="2407507039_4dc66586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98888"/>
            <a:ext cx="363220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7" descr="gallinas-enjaulad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600" y="3973513"/>
            <a:ext cx="383540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9" descr="Granja de vacas en Fuentevaquer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600" y="1216025"/>
            <a:ext cx="3700463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1" descr="Tratamiento de purines en granjas de cerd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216025"/>
            <a:ext cx="36322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Moral sense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572000"/>
          </a:xfrm>
        </p:spPr>
        <p:txBody>
          <a:bodyPr wrap="square">
            <a:normAutofit fontScale="92500" lnSpcReduction="20000"/>
          </a:bodyPr>
          <a:lstStyle/>
          <a:p>
            <a:pPr eaLnBrk="1" hangingPunct="1"/>
            <a:r>
              <a:rPr lang="en-US" sz="2400" noProof="0" dirty="0"/>
              <a:t>Identical instinctive mechanisms triggered</a:t>
            </a:r>
          </a:p>
          <a:p>
            <a:pPr lvl="1" eaLnBrk="1" hangingPunct="1"/>
            <a:r>
              <a:rPr lang="en-US" sz="2000" noProof="0" dirty="0">
                <a:sym typeface="Wingdings" pitchFamily="2" charset="2"/>
              </a:rPr>
              <a:t>Precluding certain actions (e.g., killing) or treatments (considering the costs and benefits of some actions)</a:t>
            </a:r>
          </a:p>
          <a:p>
            <a:pPr lvl="1" eaLnBrk="1" hangingPunct="1"/>
            <a:r>
              <a:rPr lang="en-US" sz="2000" noProof="0" dirty="0">
                <a:sym typeface="Wingdings" pitchFamily="2" charset="2"/>
              </a:rPr>
              <a:t>Reification of human beings  no guilt when treating them as things or insects (killing enemies in war action)</a:t>
            </a:r>
            <a:endParaRPr lang="en-US" sz="2000" noProof="0" dirty="0"/>
          </a:p>
          <a:p>
            <a:pPr eaLnBrk="1" hangingPunct="1"/>
            <a:r>
              <a:rPr lang="en-US" sz="2400" noProof="0" dirty="0"/>
              <a:t>With moral circle boundaries culturally flexible</a:t>
            </a:r>
          </a:p>
          <a:p>
            <a:pPr lvl="1" eaLnBrk="1" hangingPunct="1"/>
            <a:r>
              <a:rPr lang="en-US" sz="2000" noProof="0" dirty="0"/>
              <a:t>Insects </a:t>
            </a:r>
            <a:r>
              <a:rPr lang="en-US" sz="2000" noProof="0" dirty="0">
                <a:sym typeface="Wingdings" pitchFamily="2" charset="2"/>
              </a:rPr>
              <a:t>vs.</a:t>
            </a:r>
            <a:r>
              <a:rPr lang="en-US" sz="2000" noProof="0" dirty="0"/>
              <a:t> pets, bulls in bullfighting or in meat production</a:t>
            </a:r>
          </a:p>
          <a:p>
            <a:pPr lvl="1" eaLnBrk="1" hangingPunct="1"/>
            <a:r>
              <a:rPr lang="en-US" sz="2000" noProof="0" dirty="0"/>
              <a:t>Human beings: strangers, enemies, race, etc.</a:t>
            </a:r>
          </a:p>
          <a:p>
            <a:pPr lvl="2" eaLnBrk="1" hangingPunct="1"/>
            <a:r>
              <a:rPr lang="en-US" sz="1800" noProof="0" dirty="0"/>
              <a:t>Trust </a:t>
            </a:r>
            <a:r>
              <a:rPr lang="en-US" sz="1800" noProof="0" dirty="0">
                <a:sym typeface="Wingdings" pitchFamily="2" charset="2"/>
              </a:rPr>
              <a:t> Mistrust</a:t>
            </a:r>
          </a:p>
          <a:p>
            <a:pPr eaLnBrk="1" hangingPunct="1"/>
            <a:r>
              <a:rPr lang="en-US" sz="2400" noProof="0" dirty="0"/>
              <a:t>Examples</a:t>
            </a:r>
          </a:p>
          <a:p>
            <a:pPr lvl="1" eaLnBrk="1" hangingPunct="1"/>
            <a:r>
              <a:rPr lang="en-US" sz="2000" noProof="0" dirty="0">
                <a:sym typeface="Wingdings" pitchFamily="2" charset="2"/>
              </a:rPr>
              <a:t>Touching in trolley problem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Corruption vs. ‘influence’: taking a bribe vs. queue jumping a friend waiting for surgery, cover up to the police</a:t>
            </a:r>
            <a:endParaRPr lang="en-US" sz="2000" noProof="0" dirty="0">
              <a:sym typeface="Wingdings" pitchFamily="2" charset="2"/>
            </a:endParaRPr>
          </a:p>
          <a:p>
            <a:pPr lvl="1" eaLnBrk="1" hangingPunct="1"/>
            <a:r>
              <a:rPr lang="en-US" sz="2000" noProof="0" dirty="0">
                <a:sym typeface="Wingdings" pitchFamily="2" charset="2"/>
              </a:rPr>
              <a:t>Nazism, terrorism, war, etc.</a:t>
            </a:r>
          </a:p>
          <a:p>
            <a:pPr lvl="1" eaLnBrk="1" hangingPunct="1"/>
            <a:r>
              <a:rPr lang="en-US" sz="2000" noProof="0" dirty="0">
                <a:sym typeface="Wingdings" pitchFamily="2" charset="2"/>
              </a:rPr>
              <a:t>Forbidden markets: human organs, pollution rights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E357B-F276-4E18-A1A1-97E9AF77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/>
          <a:lstStyle/>
          <a:p>
            <a:r>
              <a:rPr lang="en-US" dirty="0"/>
              <a:t>A “prices vs. morality” case: </a:t>
            </a:r>
            <a:br>
              <a:rPr lang="en-US" dirty="0"/>
            </a:br>
            <a:r>
              <a:rPr lang="en-US" sz="3200" dirty="0"/>
              <a:t>higher water prices or water flow restrictors?</a:t>
            </a:r>
            <a:endParaRPr lang="en-US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231EEBB0-3963-4ED4-BDF9-A259EADE8DF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" y="1981200"/>
            <a:ext cx="4419600" cy="3733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Prices even if ecology is inside the moral circle?</a:t>
            </a:r>
          </a:p>
          <a:p>
            <a:r>
              <a:rPr lang="en-US" dirty="0"/>
              <a:t>Positive vs normative analysis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17410" name="Picture 2" descr="Regulador de caudal para grifo de cocina o baño de agua : Amazon.es: Hogar  y cocina">
            <a:extLst>
              <a:ext uri="{FF2B5EF4-FFF2-40B4-BE49-F238E27FC236}">
                <a16:creationId xmlns:a16="http://schemas.microsoft.com/office/drawing/2014/main" id="{FA1BC341-C98E-4952-A10E-08AF641DF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75" y="1892198"/>
            <a:ext cx="1905000" cy="18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1E92D32-53AC-4D2A-BB46-B6711979C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-4110"/>
          <a:stretch/>
        </p:blipFill>
        <p:spPr>
          <a:xfrm>
            <a:off x="4724400" y="4168606"/>
            <a:ext cx="3014663" cy="1853784"/>
          </a:xfrm>
          <a:prstGeom prst="rect">
            <a:avLst/>
          </a:prstGeom>
        </p:spPr>
      </p:pic>
      <p:pic>
        <p:nvPicPr>
          <p:cNvPr id="17412" name="Picture 4" descr="How can I increase water pressure after installing dual-head shower? - Home  Improvement Stack Exchange">
            <a:extLst>
              <a:ext uri="{FF2B5EF4-FFF2-40B4-BE49-F238E27FC236}">
                <a16:creationId xmlns:a16="http://schemas.microsoft.com/office/drawing/2014/main" id="{EDFB7D24-0F98-49C5-9F2D-35563CB83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 t="5727" r="2632" b="12694"/>
          <a:stretch/>
        </p:blipFill>
        <p:spPr bwMode="auto">
          <a:xfrm>
            <a:off x="6850195" y="4572000"/>
            <a:ext cx="1608005" cy="184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The Perfect Shower Head Water Flow - Bathselect Blog">
            <a:extLst>
              <a:ext uri="{FF2B5EF4-FFF2-40B4-BE49-F238E27FC236}">
                <a16:creationId xmlns:a16="http://schemas.microsoft.com/office/drawing/2014/main" id="{DBAE5F31-71A1-4C7B-8C29-B9FD71A0A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1" t="5467" b="7285"/>
          <a:stretch/>
        </p:blipFill>
        <p:spPr bwMode="auto">
          <a:xfrm>
            <a:off x="4953000" y="1828800"/>
            <a:ext cx="1905000" cy="185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140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C:\Users\Benito Arruñada\Dropbox\Modified files\moral cir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-130923"/>
            <a:ext cx="8138160" cy="6912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962400" cy="1905000"/>
          </a:xfrm>
        </p:spPr>
        <p:txBody>
          <a:bodyPr/>
          <a:lstStyle/>
          <a:p>
            <a:pPr eaLnBrk="1" hangingPunct="1"/>
            <a:r>
              <a:rPr lang="en-US" noProof="0" dirty="0"/>
              <a:t>“</a:t>
            </a:r>
            <a:r>
              <a:rPr lang="en-US" noProof="0" dirty="0" err="1"/>
              <a:t>Blondi</a:t>
            </a:r>
            <a:r>
              <a:rPr lang="en-US" noProof="0" dirty="0"/>
              <a:t>”</a:t>
            </a:r>
          </a:p>
        </p:txBody>
      </p:sp>
      <p:pic>
        <p:nvPicPr>
          <p:cNvPr id="54275" name="Picture 3" descr="hitlerundblond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4763" y="1143000"/>
            <a:ext cx="3525837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itler enjoys the view at the overlook with Eva Braun, his dog Blondi, Leibstandarte-SS commander Sepp Dietrich, and architect Albert Speer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50" y="2486025"/>
            <a:ext cx="37274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ED5CB2C-A7D5-4FD4-986C-128DD2971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CC"/>
                </a:solidFill>
                <a:cs typeface="Times New Roman" panose="02020603050405020304" pitchFamily="18" charset="0"/>
              </a:rPr>
              <a:t>Irrelevant options (“decoy effect”) 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6107267-0D59-4715-8AB6-D47B5C80AE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81175"/>
            <a:ext cx="4492625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FFFF"/>
                </a:solidFill>
                <a:cs typeface="Times New Roman" panose="02020603050405020304" pitchFamily="18" charset="0"/>
              </a:rPr>
              <a:t>When adding “dominated” option </a:t>
            </a:r>
            <a:r>
              <a:rPr lang="en-US" altLang="en-US" i="1" dirty="0">
                <a:solidFill>
                  <a:srgbClr val="FFFFFF"/>
                </a:solidFill>
                <a:cs typeface="Times New Roman" panose="02020603050405020304" pitchFamily="18" charset="0"/>
              </a:rPr>
              <a:t>C </a:t>
            </a:r>
            <a:r>
              <a:rPr lang="en-US" altLang="en-US" dirty="0">
                <a:solidFill>
                  <a:srgbClr val="FFFFFF"/>
                </a:solidFill>
                <a:cs typeface="Times New Roman" panose="02020603050405020304" pitchFamily="18" charset="0"/>
              </a:rPr>
              <a:t>(“irrelevant”), the proportion of people inclined to the nearby option (</a:t>
            </a:r>
            <a:r>
              <a:rPr lang="en-US" altLang="en-US" i="1" dirty="0">
                <a:solidFill>
                  <a:srgbClr val="FFFFFF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FFFFFF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increases</a:t>
            </a:r>
            <a:r>
              <a:rPr lang="en-US" altLang="en-US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9940" name="Group 4">
            <a:extLst>
              <a:ext uri="{FF2B5EF4-FFF2-40B4-BE49-F238E27FC236}">
                <a16:creationId xmlns:a16="http://schemas.microsoft.com/office/drawing/2014/main" id="{ACE876AA-1ECC-4208-A671-04563E41AAC9}"/>
              </a:ext>
            </a:extLst>
          </p:cNvPr>
          <p:cNvGrpSpPr>
            <a:grpSpLocks/>
          </p:cNvGrpSpPr>
          <p:nvPr/>
        </p:nvGrpSpPr>
        <p:grpSpPr bwMode="auto">
          <a:xfrm>
            <a:off x="4949825" y="1828800"/>
            <a:ext cx="4011613" cy="2286000"/>
            <a:chOff x="629" y="2832"/>
            <a:chExt cx="2527" cy="1440"/>
          </a:xfrm>
        </p:grpSpPr>
        <p:sp>
          <p:nvSpPr>
            <p:cNvPr id="39942" name="Line 5">
              <a:extLst>
                <a:ext uri="{FF2B5EF4-FFF2-40B4-BE49-F238E27FC236}">
                  <a16:creationId xmlns:a16="http://schemas.microsoft.com/office/drawing/2014/main" id="{837A0B78-CE03-4AF6-B3CD-0D132320C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120"/>
              <a:ext cx="0" cy="1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Line 6">
              <a:extLst>
                <a:ext uri="{FF2B5EF4-FFF2-40B4-BE49-F238E27FC236}">
                  <a16:creationId xmlns:a16="http://schemas.microsoft.com/office/drawing/2014/main" id="{98C7AAA8-1CAC-487F-AA91-8A82966B5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4128"/>
              <a:ext cx="125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Text Box 7">
              <a:extLst>
                <a:ext uri="{FF2B5EF4-FFF2-40B4-BE49-F238E27FC236}">
                  <a16:creationId xmlns:a16="http://schemas.microsoft.com/office/drawing/2014/main" id="{77A8F16A-E8E7-4FA6-AE24-784284033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" y="2832"/>
              <a:ext cx="6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n-US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Price </a:t>
              </a:r>
            </a:p>
          </p:txBody>
        </p:sp>
        <p:sp>
          <p:nvSpPr>
            <p:cNvPr id="39945" name="Text Box 8">
              <a:extLst>
                <a:ext uri="{FF2B5EF4-FFF2-40B4-BE49-F238E27FC236}">
                  <a16:creationId xmlns:a16="http://schemas.microsoft.com/office/drawing/2014/main" id="{2DEAA91E-A89B-4039-83F7-FF3FAB70CE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" y="3984"/>
              <a:ext cx="9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Distance</a:t>
              </a:r>
              <a:r>
                <a:rPr lang="es-ES" altLang="en-US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9946" name="Text Box 9">
              <a:extLst>
                <a:ext uri="{FF2B5EF4-FFF2-40B4-BE49-F238E27FC236}">
                  <a16:creationId xmlns:a16="http://schemas.microsoft.com/office/drawing/2014/main" id="{7C862D2D-DF19-47FF-AFA6-83F9431F1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" y="326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n-US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9947" name="Text Box 10">
              <a:extLst>
                <a:ext uri="{FF2B5EF4-FFF2-40B4-BE49-F238E27FC236}">
                  <a16:creationId xmlns:a16="http://schemas.microsoft.com/office/drawing/2014/main" id="{1AE830CF-C2FB-44D0-B6DE-09A119A62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69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n-US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9948" name="Text Box 11">
              <a:extLst>
                <a:ext uri="{FF2B5EF4-FFF2-40B4-BE49-F238E27FC236}">
                  <a16:creationId xmlns:a16="http://schemas.microsoft.com/office/drawing/2014/main" id="{17BAB95C-FB9C-4D66-BF7D-38D18E5AA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" y="345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s-ES" altLang="en-US">
                  <a:solidFill>
                    <a:srgbClr val="FFFF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 </a:t>
              </a:r>
            </a:p>
          </p:txBody>
        </p:sp>
      </p:grpSp>
      <p:sp>
        <p:nvSpPr>
          <p:cNvPr id="39941" name="Rectangle 16">
            <a:extLst>
              <a:ext uri="{FF2B5EF4-FFF2-40B4-BE49-F238E27FC236}">
                <a16:creationId xmlns:a16="http://schemas.microsoft.com/office/drawing/2014/main" id="{320B9C3D-9DC1-4087-9B04-680056A09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19600"/>
            <a:ext cx="82597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150000"/>
              <a:buFontTx/>
              <a:buChar char="▪"/>
            </a:pP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Which dating tips can be derived from this? 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altLang="en-US" sz="28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150000"/>
              <a:buFontTx/>
              <a:buChar char="▪"/>
            </a:pPr>
            <a:r>
              <a:rPr lang="en-US" altLang="en-US" sz="2800" dirty="0">
                <a:solidFill>
                  <a:srgbClr val="7F7F7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Food for thought: although </a:t>
            </a:r>
            <a:r>
              <a:rPr lang="en-US" altLang="en-US" sz="2800" i="1" dirty="0">
                <a:solidFill>
                  <a:srgbClr val="7F7F7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 </a:t>
            </a:r>
            <a:r>
              <a:rPr lang="en-US" altLang="en-US" sz="2800" dirty="0">
                <a:solidFill>
                  <a:srgbClr val="7F7F7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is dominated, 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♦"/>
            </a:pPr>
            <a:r>
              <a:rPr lang="en-US" altLang="en-US" dirty="0">
                <a:solidFill>
                  <a:srgbClr val="7F7F7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Is it  </a:t>
            </a:r>
            <a:r>
              <a:rPr lang="en-US" altLang="en-US" i="1" dirty="0">
                <a:solidFill>
                  <a:srgbClr val="7F7F7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truly</a:t>
            </a:r>
            <a:r>
              <a:rPr lang="en-US" altLang="en-US" dirty="0">
                <a:solidFill>
                  <a:srgbClr val="7F7F7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irrelevant?  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♦"/>
            </a:pPr>
            <a:r>
              <a:rPr lang="en-US" altLang="en-US" dirty="0">
                <a:solidFill>
                  <a:srgbClr val="7F7F7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Could not it be informing that the next option is relatively better? (in similar, </a:t>
            </a:r>
            <a:r>
              <a:rPr lang="en-US" altLang="en-US" i="1" dirty="0">
                <a:solidFill>
                  <a:srgbClr val="7F7F7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real</a:t>
            </a:r>
            <a:r>
              <a:rPr lang="en-US" altLang="en-US" dirty="0">
                <a:solidFill>
                  <a:srgbClr val="7F7F7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situations)</a:t>
            </a:r>
          </a:p>
        </p:txBody>
      </p:sp>
    </p:spTree>
    <p:extLst>
      <p:ext uri="{BB962C8B-B14F-4D97-AF65-F5344CB8AC3E}">
        <p14:creationId xmlns:p14="http://schemas.microsoft.com/office/powerpoint/2010/main" val="17619677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Deontology or Trustworthiness?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​“The benefit that people get from taking a deontological position is that they look more trustworthy. Let's look at the other side of this. If I take a consequentialist position, it means that you can’t trust me because, under some circumstances, I might decide to break the rule in my interaction with you.” (Daniel Kahneman)</a:t>
            </a:r>
            <a:r>
              <a:rPr lang="en-US" i="1" noProof="0" dirty="0"/>
              <a:t>.</a:t>
            </a:r>
            <a:r>
              <a:rPr lang="en-US" noProof="0" dirty="0"/>
              <a:t> (</a:t>
            </a:r>
            <a:r>
              <a:rPr lang="en-US" noProof="0" dirty="0">
                <a:hlinkClick r:id="rId2"/>
              </a:rPr>
              <a:t>Video</a:t>
            </a:r>
            <a:r>
              <a:rPr lang="en-US" noProof="0" dirty="0"/>
              <a:t>)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1143000"/>
          </a:xfrm>
        </p:spPr>
        <p:txBody>
          <a:bodyPr/>
          <a:lstStyle/>
          <a:p>
            <a:r>
              <a:rPr lang="en-US" noProof="0" dirty="0"/>
              <a:t>Moral “matrix”, w. common instincts but different preferences (J. Haidt)</a:t>
            </a:r>
          </a:p>
        </p:txBody>
      </p:sp>
      <p:pic>
        <p:nvPicPr>
          <p:cNvPr id="165891" name="Picture 3" descr="C:\Users\Benito Arruñada\Documents\tongue 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890494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5" name="Picture 3" descr="C:\Users\Benito Arruñada\Documents\morality-for-liberals-and-conservatives-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3350"/>
            <a:ext cx="6419850" cy="641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C:\Users\Benito Arruñada\Documents\th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288" y="1600200"/>
            <a:ext cx="6693312" cy="4842510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95835"/>
            <a:ext cx="9144000" cy="1143000"/>
          </a:xfrm>
        </p:spPr>
        <p:txBody>
          <a:bodyPr/>
          <a:lstStyle/>
          <a:p>
            <a:r>
              <a:rPr lang="en-US" noProof="0" dirty="0"/>
              <a:t>Variety of moral types</a:t>
            </a:r>
            <a:br>
              <a:rPr lang="en-US" noProof="0" dirty="0"/>
            </a:br>
            <a:r>
              <a:rPr lang="en-US" sz="3200" noProof="0" dirty="0"/>
              <a:t>Keep it in mind to enable </a:t>
            </a:r>
            <a:r>
              <a:rPr lang="en-US" sz="3200" i="1" noProof="0" dirty="0"/>
              <a:t>fruitful</a:t>
            </a:r>
            <a:r>
              <a:rPr lang="en-US" sz="3200" noProof="0" dirty="0"/>
              <a:t> conversation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C:\Users\Benito Arruñada\Documents\20140218081121!The_Righteous_M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14400"/>
            <a:ext cx="3048000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4" descr="C:\Users\Benito Arruñada\Documents\descar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238" y="914400"/>
            <a:ext cx="31035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 simple exercise to understand prejudice</a:t>
            </a: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Run one of these tests:</a:t>
            </a:r>
            <a:br>
              <a:rPr lang="en-US" noProof="0" dirty="0"/>
            </a:br>
            <a:r>
              <a:rPr lang="en-US" noProof="0" dirty="0">
                <a:hlinkClick r:id="rId2"/>
              </a:rPr>
              <a:t>http://www.understandingprejudice.org/iat/index2.htm</a:t>
            </a:r>
            <a:r>
              <a:rPr lang="en-US" noProof="0" dirty="0"/>
              <a:t> 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0988"/>
            <a:ext cx="4572000" cy="2614612"/>
          </a:xfrm>
        </p:spPr>
        <p:txBody>
          <a:bodyPr/>
          <a:lstStyle/>
          <a:p>
            <a:pPr algn="l" eaLnBrk="1" hangingPunct="1"/>
            <a:r>
              <a:rPr lang="en-US" noProof="0" dirty="0"/>
              <a:t>Instinctive </a:t>
            </a:r>
            <a:r>
              <a:rPr lang="en-US" noProof="0"/>
              <a:t>cooperation (6):</a:t>
            </a:r>
            <a:br>
              <a:rPr lang="en-US" noProof="0" dirty="0"/>
            </a:br>
            <a:r>
              <a:rPr lang="en-US" noProof="0" dirty="0"/>
              <a:t>Conformity </a:t>
            </a:r>
            <a:r>
              <a:rPr lang="en-US" noProof="0" dirty="0">
                <a:sym typeface="Wingdings" pitchFamily="2" charset="2"/>
              </a:rPr>
              <a:t> </a:t>
            </a:r>
            <a:br>
              <a:rPr lang="en-US" noProof="0" dirty="0">
                <a:sym typeface="Wingdings" pitchFamily="2" charset="2"/>
              </a:rPr>
            </a:br>
            <a:r>
              <a:rPr lang="en-US" noProof="0" dirty="0">
                <a:sym typeface="Wingdings" pitchFamily="2" charset="2"/>
              </a:rPr>
              <a:t>herd behavior</a:t>
            </a:r>
            <a:endParaRPr lang="en-US" noProof="0" dirty="0"/>
          </a:p>
        </p:txBody>
      </p:sp>
      <p:pic>
        <p:nvPicPr>
          <p:cNvPr id="57347" name="Picture 4" descr="110202Homecoming-crow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4488"/>
            <a:ext cx="41148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5" descr="muslim crow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163" y="3249613"/>
            <a:ext cx="8123237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3" descr="herd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92163" y="3224213"/>
            <a:ext cx="3246437" cy="2566987"/>
          </a:xfr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990600"/>
          </a:xfrm>
        </p:spPr>
        <p:txBody>
          <a:bodyPr/>
          <a:lstStyle/>
          <a:p>
            <a:pPr eaLnBrk="1" hangingPunct="1"/>
            <a:r>
              <a:rPr lang="en-US" noProof="0" dirty="0"/>
              <a:t>Mind &amp; institutions (III): Cooperation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type="tbl" idx="1"/>
          </p:nvPr>
        </p:nvGraphicFramePr>
        <p:xfrm>
          <a:off x="381000" y="1447800"/>
          <a:ext cx="8382000" cy="4648200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Cognitive specialists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Rationality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Cooperation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Culture &amp; institutions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Modular mind</a:t>
                      </a:r>
                    </a:p>
                  </a:txBody>
                  <a:tcPr marL="457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Instinctive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Co-opt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instincts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Maladapted mind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Arial" pitchFamily="34" charset="0"/>
                        </a:rPr>
                        <a:t> Ecological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Fill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adap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tation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gap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2286000" y="5334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2286000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5638800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5562600" y="5334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838200" y="2667000"/>
            <a:ext cx="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1524000" y="2667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7696200" y="4191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noProof="0" dirty="0"/>
              <a:t>Ecological cooperation: Likely relational frameworks among hunter gatherers </a:t>
            </a:r>
            <a:r>
              <a:rPr lang="en-US" sz="3600" noProof="0" dirty="0">
                <a:sym typeface="Wingdings" panose="05000000000000000000" pitchFamily="2" charset="2"/>
              </a:rPr>
              <a:t> </a:t>
            </a:r>
            <a:r>
              <a:rPr lang="en-US" sz="2800" i="1" dirty="0"/>
              <a:t>Market relations are artificial, often counterintuitive?</a:t>
            </a:r>
            <a:endParaRPr lang="en-US" sz="3600" i="1" noProof="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86800" cy="4343400"/>
          </a:xfrm>
        </p:spPr>
        <p:txBody>
          <a:bodyPr/>
          <a:lstStyle/>
          <a:p>
            <a:pPr eaLnBrk="1" hangingPunct="1"/>
            <a:r>
              <a:rPr lang="en-US" noProof="0" dirty="0"/>
              <a:t>Limited social interaction</a:t>
            </a:r>
          </a:p>
          <a:p>
            <a:pPr lvl="1" eaLnBrk="1" hangingPunct="1"/>
            <a:r>
              <a:rPr lang="en-US" noProof="0" dirty="0"/>
              <a:t>Small groups (&lt;150 people) </a:t>
            </a:r>
            <a:r>
              <a:rPr lang="en-US" noProof="0" dirty="0">
                <a:sym typeface="Wingdings" pitchFamily="2" charset="2"/>
              </a:rPr>
              <a:t> </a:t>
            </a:r>
            <a:r>
              <a:rPr lang="en-US" noProof="0" dirty="0"/>
              <a:t>hard to deal w. strangers</a:t>
            </a:r>
          </a:p>
          <a:p>
            <a:pPr eaLnBrk="1" hangingPunct="1"/>
            <a:r>
              <a:rPr lang="en-US" noProof="0" dirty="0"/>
              <a:t>No technical change </a:t>
            </a:r>
            <a:r>
              <a:rPr lang="en-US" dirty="0">
                <a:sym typeface="Wingdings" panose="05000000000000000000" pitchFamily="2" charset="2"/>
              </a:rPr>
              <a:t> zero-sum mentality</a:t>
            </a:r>
            <a:endParaRPr lang="en-US" noProof="0" dirty="0"/>
          </a:p>
          <a:p>
            <a:pPr lvl="1" eaLnBrk="1" hangingPunct="1"/>
            <a:r>
              <a:rPr lang="en-US" noProof="0" dirty="0"/>
              <a:t>Wealth accumulation caused by expropriation </a:t>
            </a:r>
          </a:p>
          <a:p>
            <a:pPr eaLnBrk="1" hangingPunct="1"/>
            <a:r>
              <a:rPr lang="en-US" dirty="0"/>
              <a:t>Little capital</a:t>
            </a:r>
            <a:endParaRPr lang="en-US" dirty="0">
              <a:sym typeface="Wingdings" pitchFamily="2" charset="2"/>
            </a:endParaRPr>
          </a:p>
          <a:p>
            <a:pPr lvl="1" eaLnBrk="1" hangingPunct="1"/>
            <a:r>
              <a:rPr lang="en-US" dirty="0"/>
              <a:t>Mobility l</a:t>
            </a:r>
            <a:r>
              <a:rPr lang="en-US" dirty="0">
                <a:sym typeface="Wingdings" pitchFamily="2" charset="2"/>
              </a:rPr>
              <a:t>imited use of </a:t>
            </a:r>
            <a:r>
              <a:rPr lang="en-US" dirty="0"/>
              <a:t>capital goods to portable ones </a:t>
            </a:r>
          </a:p>
          <a:p>
            <a:pPr eaLnBrk="1" hangingPunct="1"/>
            <a:r>
              <a:rPr lang="en-US" dirty="0"/>
              <a:t>Trade</a:t>
            </a:r>
          </a:p>
          <a:p>
            <a:pPr lvl="1" eaLnBrk="1" hangingPunct="1"/>
            <a:r>
              <a:rPr lang="en-US" dirty="0"/>
              <a:t>Based on reciprocity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91200"/>
          </a:xfrm>
        </p:spPr>
        <p:txBody>
          <a:bodyPr/>
          <a:lstStyle/>
          <a:p>
            <a:pPr eaLnBrk="1" hangingPunct="1"/>
            <a:r>
              <a:rPr lang="en-US" noProof="0" dirty="0"/>
              <a:t>Limited specialization (?)</a:t>
            </a:r>
          </a:p>
          <a:p>
            <a:pPr lvl="1" eaLnBrk="1" hangingPunct="1"/>
            <a:r>
              <a:rPr lang="en-US" noProof="0" dirty="0"/>
              <a:t>No government or military specialization </a:t>
            </a:r>
          </a:p>
          <a:p>
            <a:pPr lvl="1" eaLnBrk="1" hangingPunct="1"/>
            <a:r>
              <a:rPr lang="en-US" noProof="0" dirty="0"/>
              <a:t>Sex: hunting, warfare, gathering, children</a:t>
            </a:r>
          </a:p>
          <a:p>
            <a:pPr lvl="2" eaLnBrk="1" hangingPunct="1"/>
            <a:r>
              <a:rPr lang="en-US" noProof="0" dirty="0"/>
              <a:t>See, e.g., </a:t>
            </a:r>
            <a:r>
              <a:rPr lang="en-US" noProof="0" dirty="0">
                <a:hlinkClick r:id="rId3"/>
              </a:rPr>
              <a:t>Stevens &amp; Haidt on Google Memo</a:t>
            </a:r>
            <a:endParaRPr lang="en-US" noProof="0" dirty="0"/>
          </a:p>
          <a:p>
            <a:pPr lvl="1" eaLnBrk="1" hangingPunct="1"/>
            <a:r>
              <a:rPr lang="en-US" noProof="0" dirty="0"/>
              <a:t>Age: knowledge, grandmothers</a:t>
            </a:r>
            <a:r>
              <a:rPr lang="en-US" dirty="0"/>
              <a:t> </a:t>
            </a:r>
            <a:endParaRPr lang="en-US" noProof="0" dirty="0"/>
          </a:p>
          <a:p>
            <a:pPr eaLnBrk="1" hangingPunct="1"/>
            <a:r>
              <a:rPr lang="en-US" dirty="0"/>
              <a:t>Distribution (?)</a:t>
            </a:r>
          </a:p>
          <a:p>
            <a:pPr lvl="1" eaLnBrk="1" hangingPunct="1"/>
            <a:r>
              <a:rPr lang="en-US" dirty="0"/>
              <a:t>Sharing if predominant </a:t>
            </a:r>
            <a:r>
              <a:rPr lang="en-US" u="sng" dirty="0"/>
              <a:t>risk is exogenous</a:t>
            </a:r>
          </a:p>
          <a:p>
            <a:pPr lvl="2" eaLnBrk="1" hangingPunct="1"/>
            <a:r>
              <a:rPr lang="en-US" dirty="0"/>
              <a:t>Meat of big game</a:t>
            </a:r>
          </a:p>
          <a:p>
            <a:pPr lvl="2" eaLnBrk="1" hangingPunct="1"/>
            <a:r>
              <a:rPr lang="en-US" dirty="0"/>
              <a:t>Across-band insurance</a:t>
            </a:r>
          </a:p>
          <a:p>
            <a:pPr lvl="1" eaLnBrk="1" hangingPunct="1"/>
            <a:r>
              <a:rPr lang="en-US" dirty="0"/>
              <a:t>Private property if </a:t>
            </a:r>
            <a:r>
              <a:rPr lang="en-US" u="sng" dirty="0"/>
              <a:t>moral hazard is important</a:t>
            </a:r>
            <a:r>
              <a:rPr lang="en-US" dirty="0"/>
              <a:t>: tools, fruits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C0553-A112-47C2-85E8-EC2860D71D0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dirty="0"/>
              <a:t>The two systems in our brain</a:t>
            </a:r>
          </a:p>
        </p:txBody>
      </p:sp>
      <p:pic>
        <p:nvPicPr>
          <p:cNvPr id="20482" name="Picture 2" descr="Thinking, fast and slow: Daniel Kahneman : Kahneman, Daniel: Amazon.es:  Libros">
            <a:extLst>
              <a:ext uri="{FF2B5EF4-FFF2-40B4-BE49-F238E27FC236}">
                <a16:creationId xmlns:a16="http://schemas.microsoft.com/office/drawing/2014/main" id="{BCA1F23D-BB34-4951-87D4-D0A9E8023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14325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4617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A682F-06BD-432F-8119-E1A77AC5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Food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thought</a:t>
            </a:r>
            <a:r>
              <a:rPr lang="es-ES" dirty="0"/>
              <a:t>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544E4E-C250-4E17-8464-19E605163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5486400" cy="4419600"/>
          </a:xfrm>
        </p:spPr>
        <p:txBody>
          <a:bodyPr/>
          <a:lstStyle/>
          <a:p>
            <a:r>
              <a:rPr lang="en-US" dirty="0"/>
              <a:t>Are we less </a:t>
            </a:r>
            <a:br>
              <a:rPr lang="en-US" dirty="0"/>
            </a:br>
            <a:r>
              <a:rPr lang="en-US" dirty="0"/>
              <a:t>knowledgeable today?</a:t>
            </a:r>
          </a:p>
          <a:p>
            <a:pPr lvl="1"/>
            <a:r>
              <a:rPr lang="en-US" dirty="0"/>
              <a:t>Colombian children surviving </a:t>
            </a:r>
            <a:br>
              <a:rPr lang="en-US" dirty="0"/>
            </a:br>
            <a:r>
              <a:rPr lang="en-US" dirty="0"/>
              <a:t>in the rainforest 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CAC7C4-2E01-4D7C-984F-BED35974B5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9" r="-1579"/>
          <a:stretch/>
        </p:blipFill>
        <p:spPr>
          <a:xfrm>
            <a:off x="3962400" y="3124200"/>
            <a:ext cx="404464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727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A682F-06BD-432F-8119-E1A77AC5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Food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thought</a:t>
            </a:r>
            <a:r>
              <a:rPr lang="es-ES" dirty="0"/>
              <a:t>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544E4E-C250-4E17-8464-19E60516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Puzzle in anthropology and cognitive sciences: </a:t>
            </a:r>
          </a:p>
          <a:p>
            <a:pPr lvl="1"/>
            <a:r>
              <a:rPr lang="en-US" dirty="0"/>
              <a:t>How were we able to create large ‘anonymous’ societies?</a:t>
            </a:r>
          </a:p>
          <a:p>
            <a:pPr lvl="1"/>
            <a:r>
              <a:rPr lang="en-US" dirty="0"/>
              <a:t>In particular, are market relations ‘unnatural’?</a:t>
            </a:r>
          </a:p>
          <a:p>
            <a:pPr lvl="2"/>
            <a:r>
              <a:rPr lang="en-US" dirty="0"/>
              <a:t>Specially if abstract (e.g., trade, interest, mediation, services)</a:t>
            </a:r>
          </a:p>
          <a:p>
            <a:pPr lvl="2"/>
            <a:r>
              <a:rPr lang="en-US" dirty="0"/>
              <a:t>Specially if impersonal (strangers)</a:t>
            </a:r>
          </a:p>
        </p:txBody>
      </p:sp>
    </p:spTree>
    <p:extLst>
      <p:ext uri="{BB962C8B-B14F-4D97-AF65-F5344CB8AC3E}">
        <p14:creationId xmlns:p14="http://schemas.microsoft.com/office/powerpoint/2010/main" val="12770704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990600"/>
          </a:xfrm>
        </p:spPr>
        <p:txBody>
          <a:bodyPr/>
          <a:lstStyle/>
          <a:p>
            <a:pPr eaLnBrk="1" hangingPunct="1"/>
            <a:r>
              <a:rPr lang="en-US" noProof="0" dirty="0"/>
              <a:t>Mind &amp; institutions (IV): Institutions</a:t>
            </a:r>
          </a:p>
        </p:txBody>
      </p:sp>
      <p:graphicFrame>
        <p:nvGraphicFramePr>
          <p:cNvPr id="35843" name="Group 3"/>
          <p:cNvGraphicFramePr>
            <a:graphicFrameLocks noGrp="1"/>
          </p:cNvGraphicFramePr>
          <p:nvPr>
            <p:ph type="tbl" idx="1"/>
          </p:nvPr>
        </p:nvGraphicFramePr>
        <p:xfrm>
          <a:off x="381000" y="1447800"/>
          <a:ext cx="8382000" cy="4648200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Cognitive specialists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Rationality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Cooperation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Culture &amp; institutions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Modular mind</a:t>
                      </a:r>
                    </a:p>
                  </a:txBody>
                  <a:tcPr marL="4572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Instinctive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Co-opt 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instincts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Maladapted mind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Ecological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Fill adap-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tation gap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0439" name="Line 23"/>
          <p:cNvSpPr>
            <a:spLocks noChangeShapeType="1"/>
          </p:cNvSpPr>
          <p:nvPr/>
        </p:nvSpPr>
        <p:spPr bwMode="auto">
          <a:xfrm>
            <a:off x="2286000" y="5334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>
            <a:off x="2286000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60441" name="Line 25"/>
          <p:cNvSpPr>
            <a:spLocks noChangeShapeType="1"/>
          </p:cNvSpPr>
          <p:nvPr/>
        </p:nvSpPr>
        <p:spPr bwMode="auto">
          <a:xfrm>
            <a:off x="5638800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>
            <a:off x="5562600" y="5334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60443" name="Line 27"/>
          <p:cNvSpPr>
            <a:spLocks noChangeShapeType="1"/>
          </p:cNvSpPr>
          <p:nvPr/>
        </p:nvSpPr>
        <p:spPr bwMode="auto">
          <a:xfrm>
            <a:off x="838200" y="2667000"/>
            <a:ext cx="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60444" name="Line 28"/>
          <p:cNvSpPr>
            <a:spLocks noChangeShapeType="1"/>
          </p:cNvSpPr>
          <p:nvPr/>
        </p:nvSpPr>
        <p:spPr bwMode="auto">
          <a:xfrm>
            <a:off x="1524000" y="2667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7696200" y="4191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es-E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The </a:t>
            </a:r>
            <a:r>
              <a:rPr lang="en-US" i="1" noProof="0" dirty="0"/>
              <a:t>adaptive</a:t>
            </a:r>
            <a:r>
              <a:rPr lang="en-US" noProof="0" dirty="0"/>
              <a:t> function of organizations &amp; institutions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Fill the gap by controlling instincts poorly adapted to our new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Rationality </a:t>
            </a:r>
            <a:r>
              <a:rPr lang="en-US" sz="2000" dirty="0">
                <a:sym typeface="Wingdings" pitchFamily="2" charset="2"/>
              </a:rPr>
              <a:t>(self-control)</a:t>
            </a:r>
            <a:endParaRPr lang="en-US" sz="2000" dirty="0"/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Postponing gratification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Cooperation (c</a:t>
            </a:r>
            <a:r>
              <a:rPr lang="en-US" sz="2000" dirty="0">
                <a:sym typeface="Wingdings" pitchFamily="2" charset="2"/>
              </a:rPr>
              <a:t>ontrol)</a:t>
            </a:r>
            <a:endParaRPr lang="en-US" sz="2000" dirty="0"/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Violent anger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Third-party enforcement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Cultures as technologies: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E.g., genes &amp; ethics of Romans, Christians &amp; Modern Europeans, Puritans, oral confession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/>
              <a:t>Arruñada, Benito (2010), “Protestants and Catholics: Similar Work Ethic, Different Social Ethic,” </a:t>
            </a:r>
            <a:r>
              <a:rPr lang="en-US" sz="1600" i="1" dirty="0"/>
              <a:t>The Economic Journal</a:t>
            </a:r>
            <a:r>
              <a:rPr lang="en-US" sz="1600" dirty="0"/>
              <a:t>.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/>
              <a:t>Arruñada, Benito (2009), “Specialization and Rent-Seeking in Moral Enforcement: The Case of Confession,” </a:t>
            </a:r>
            <a:r>
              <a:rPr lang="en-US" sz="1600" i="1" dirty="0"/>
              <a:t>Journal for the Scientific Study of Religion</a:t>
            </a:r>
            <a:r>
              <a:rPr lang="en-US" sz="1600" dirty="0"/>
              <a:t>, 48(3), 443-61. 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Benito Arruñada\Documents\1482431094_265029_1482491251_sumario_normal.jpg">
            <a:extLst>
              <a:ext uri="{FF2B5EF4-FFF2-40B4-BE49-F238E27FC236}">
                <a16:creationId xmlns:a16="http://schemas.microsoft.com/office/drawing/2014/main" id="{655ABAB0-47DE-4887-9223-A558BF06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b="3375"/>
          <a:stretch>
            <a:fillRect/>
          </a:stretch>
        </p:blipFill>
        <p:spPr bwMode="auto">
          <a:xfrm>
            <a:off x="1230313" y="228600"/>
            <a:ext cx="669448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1219200"/>
          </a:xfrm>
        </p:spPr>
        <p:txBody>
          <a:bodyPr/>
          <a:lstStyle/>
          <a:p>
            <a:r>
              <a:rPr lang="en-US" noProof="0" dirty="0"/>
              <a:t>In short: How do we manage food preferences? E.g., the role of “disgust”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For the good</a:t>
            </a:r>
          </a:p>
          <a:p>
            <a:pPr lvl="1"/>
            <a:r>
              <a:rPr lang="en-US" noProof="0" dirty="0"/>
              <a:t>Education </a:t>
            </a:r>
            <a:r>
              <a:rPr lang="en-US" noProof="0" dirty="0">
                <a:sym typeface="Wingdings" pitchFamily="2" charset="2"/>
              </a:rPr>
              <a:t> better adaptation</a:t>
            </a:r>
          </a:p>
          <a:p>
            <a:pPr lvl="2"/>
            <a:r>
              <a:rPr lang="en-US" noProof="0" dirty="0">
                <a:sym typeface="Wingdings" pitchFamily="2" charset="2"/>
              </a:rPr>
              <a:t>Do not eat to much candy, fat. etc.</a:t>
            </a:r>
            <a:endParaRPr lang="en-US" noProof="0" dirty="0"/>
          </a:p>
          <a:p>
            <a:r>
              <a:rPr lang="en-US" noProof="0" dirty="0"/>
              <a:t>For the bad</a:t>
            </a:r>
          </a:p>
          <a:p>
            <a:pPr lvl="1"/>
            <a:r>
              <a:rPr lang="en-US" noProof="0" dirty="0"/>
              <a:t>Food taboos </a:t>
            </a:r>
            <a:r>
              <a:rPr lang="en-US" noProof="0" dirty="0">
                <a:sym typeface="Wingdings" pitchFamily="2" charset="2"/>
              </a:rPr>
              <a:t> relations out of group are made harder  groups stronger</a:t>
            </a:r>
          </a:p>
          <a:p>
            <a:pPr lvl="2"/>
            <a:r>
              <a:rPr lang="en-US" noProof="0" dirty="0">
                <a:sym typeface="Wingdings" pitchFamily="2" charset="2"/>
              </a:rPr>
              <a:t>School menus for immigrants?</a:t>
            </a:r>
          </a:p>
          <a:p>
            <a:r>
              <a:rPr lang="en-US" noProof="0" dirty="0"/>
              <a:t>In both, by co-opting disgust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US" noProof="0" dirty="0"/>
              <a:t>Self-control’s main problem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301750"/>
            <a:ext cx="7467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Conjecture: Our innate </a:t>
            </a:r>
            <a:r>
              <a:rPr lang="en-US" sz="2400" u="sng" dirty="0"/>
              <a:t>subjective discount rate </a:t>
            </a:r>
            <a:r>
              <a:rPr lang="en-US" sz="2400" dirty="0"/>
              <a:t>is too high (it’s adapted to less-stable environments)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Main function of education: to lower it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Application: Yourself? Which jobs? Deferred compensation?</a:t>
            </a:r>
          </a:p>
        </p:txBody>
      </p:sp>
      <p:pic>
        <p:nvPicPr>
          <p:cNvPr id="63492" name="Picture 4" descr="cashflow">
            <a:hlinkClick r:id="rId3"/>
          </p:cNvPr>
          <p:cNvPicPr>
            <a:picLocks noGrp="1" noChangeAspect="1" noChangeArrowheads="1"/>
          </p:cNvPicPr>
          <p:nvPr>
            <p:ph type="chart" idx="4294967295"/>
          </p:nvPr>
        </p:nvPicPr>
        <p:blipFill>
          <a:blip r:embed="rId4" cstate="print"/>
          <a:srcRect t="23097" b="4199"/>
          <a:stretch>
            <a:fillRect/>
          </a:stretch>
        </p:blipFill>
        <p:spPr>
          <a:xfrm>
            <a:off x="2330450" y="2590800"/>
            <a:ext cx="4451350" cy="2713037"/>
          </a:xfr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0" y="455613"/>
            <a:ext cx="6096000" cy="1311275"/>
          </a:xfrm>
        </p:spPr>
        <p:txBody>
          <a:bodyPr>
            <a:spAutoFit/>
          </a:bodyPr>
          <a:lstStyle/>
          <a:p>
            <a:pPr eaLnBrk="1" hangingPunct="1"/>
            <a:r>
              <a:rPr lang="en-US" noProof="0" dirty="0"/>
              <a:t>Self-control’s goal: </a:t>
            </a:r>
            <a:br>
              <a:rPr lang="en-US" noProof="0" dirty="0"/>
            </a:br>
            <a:r>
              <a:rPr lang="en-US" noProof="0" dirty="0"/>
              <a:t>to postpone gratification</a:t>
            </a:r>
          </a:p>
        </p:txBody>
      </p:sp>
      <p:pic>
        <p:nvPicPr>
          <p:cNvPr id="62467" name="Picture 3" descr="selfcontrol dogs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2057400"/>
            <a:ext cx="6477000" cy="4430713"/>
          </a:xfr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sz="3600" noProof="0" dirty="0"/>
              <a:t>Co-opting, harnessing instincts as building blocks to achieve adaptation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/>
              <a:t>A controversial </a:t>
            </a:r>
            <a:r>
              <a:rPr lang="en-US"/>
              <a:t>ebate: </a:t>
            </a:r>
            <a:endParaRPr lang="en-US" dirty="0"/>
          </a:p>
          <a:p>
            <a:pPr lvl="1" eaLnBrk="1" hangingPunct="1"/>
            <a:r>
              <a:rPr lang="en-US" dirty="0"/>
              <a:t>Moralizing-, Big-God religions--i.e., mental parasite vs. prosocial harnessing of primitive instincts</a:t>
            </a:r>
          </a:p>
          <a:p>
            <a:pPr lvl="1" eaLnBrk="1" hangingPunct="1"/>
            <a:r>
              <a:rPr lang="en-US" dirty="0"/>
              <a:t>E.g., Christian theology</a:t>
            </a:r>
          </a:p>
          <a:p>
            <a:pPr lvl="2" eaLnBrk="1" hangingPunct="1"/>
            <a:r>
              <a:rPr lang="en-US" dirty="0"/>
              <a:t>Omniscient God</a:t>
            </a:r>
          </a:p>
          <a:p>
            <a:pPr lvl="2" eaLnBrk="1" hangingPunct="1"/>
            <a:r>
              <a:rPr lang="en-US" dirty="0"/>
              <a:t>Fear </a:t>
            </a:r>
            <a:r>
              <a:rPr lang="en-US" dirty="0">
                <a:sym typeface="Wingdings" pitchFamily="2" charset="2"/>
              </a:rPr>
              <a:t> punishing God  attrition</a:t>
            </a:r>
          </a:p>
          <a:p>
            <a:pPr lvl="2" eaLnBrk="1" hangingPunct="1"/>
            <a:r>
              <a:rPr lang="en-US" dirty="0">
                <a:sym typeface="Wingdings" pitchFamily="2" charset="2"/>
              </a:rPr>
              <a:t>Love  contrition</a:t>
            </a:r>
            <a:endParaRPr lang="en-US" dirty="0"/>
          </a:p>
          <a:p>
            <a:pPr lvl="2" eaLnBrk="1" hangingPunct="1"/>
            <a:r>
              <a:rPr lang="en-US" dirty="0"/>
              <a:t>Shame and guilt 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confession</a:t>
            </a:r>
          </a:p>
          <a:p>
            <a:pPr lvl="2" eaLnBrk="1" hangingPunct="1"/>
            <a:r>
              <a:rPr lang="en-US" dirty="0">
                <a:sym typeface="Wingdings" pitchFamily="2" charset="2"/>
              </a:rPr>
              <a:t>Most sophisticated,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and controversial: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Oral confession</a:t>
            </a:r>
            <a:endParaRPr lang="en-US" dirty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048"/>
              </p:ext>
            </p:extLst>
          </p:nvPr>
        </p:nvGraphicFramePr>
        <p:xfrm>
          <a:off x="4953000" y="4478068"/>
          <a:ext cx="3267075" cy="237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3648584" imgH="2657846" progId="">
                  <p:embed/>
                </p:oleObj>
              </mc:Choice>
              <mc:Fallback>
                <p:oleObj name="Fotografía de Photo Editor" r:id="rId3" imgW="3648584" imgH="265784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78068"/>
                        <a:ext cx="3267075" cy="2379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Social control: </a:t>
            </a:r>
            <a:br>
              <a:rPr lang="en-US" noProof="0" dirty="0"/>
            </a:br>
            <a:r>
              <a:rPr lang="en-US" noProof="0" dirty="0"/>
              <a:t>punishing free riders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447800" y="2076450"/>
          <a:ext cx="640080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3858164" imgH="2400635" progId="">
                  <p:embed/>
                </p:oleObj>
              </mc:Choice>
              <mc:Fallback>
                <p:oleObj name="Fotografía de Photo Editor" r:id="rId3" imgW="3858164" imgH="240063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76450"/>
                        <a:ext cx="640080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Presentación en blanco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CC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4428</TotalTime>
  <Words>4664</Words>
  <Application>Microsoft Macintosh PowerPoint</Application>
  <PresentationFormat>Presentación en pantalla (4:3)</PresentationFormat>
  <Paragraphs>789</Paragraphs>
  <Slides>122</Slides>
  <Notes>97</Notes>
  <HiddenSlides>48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122</vt:i4>
      </vt:variant>
    </vt:vector>
  </HeadingPairs>
  <TitlesOfParts>
    <vt:vector size="133" baseType="lpstr">
      <vt:lpstr>Arial</vt:lpstr>
      <vt:lpstr>Arial Narrow</vt:lpstr>
      <vt:lpstr>Arial-BoldMT</vt:lpstr>
      <vt:lpstr>Helvetica</vt:lpstr>
      <vt:lpstr>Tahoma</vt:lpstr>
      <vt:lpstr>Times New Roman</vt:lpstr>
      <vt:lpstr>Wingdings</vt:lpstr>
      <vt:lpstr>Presentación en blanco</vt:lpstr>
      <vt:lpstr>Imagen de mapa de bits</vt:lpstr>
      <vt:lpstr>Fotografía de Photo Editor</vt:lpstr>
      <vt:lpstr>Word.Picture.8</vt:lpstr>
      <vt:lpstr>Contents</vt:lpstr>
      <vt:lpstr>I. Individual behavior 1. The role of rationality</vt:lpstr>
      <vt:lpstr>Bridging the gap: Why individual behavior?</vt:lpstr>
      <vt:lpstr>We’re familiar with key dimensions in human conduct</vt:lpstr>
      <vt:lpstr>Bus. Econ: Prospect Theory (Asymmetric value function) - defined on changes of wealth  - aversion to losses   steeper for losses  - decreasing marg. utility concave in gains, convex in losses </vt:lpstr>
      <vt:lpstr>Ex. of bias: Decoy effect (decoy = señuelo, engany) </vt:lpstr>
      <vt:lpstr>Adding a decoy</vt:lpstr>
      <vt:lpstr>Irrelevant options (“decoy effect”) </vt:lpstr>
      <vt:lpstr>The two systems in our brain</vt:lpstr>
      <vt:lpstr>Emotional commitment and Adam Smith on love to children &amp; parents</vt:lpstr>
      <vt:lpstr>Ex. emotional commitment to retaliate</vt:lpstr>
      <vt:lpstr>Are not these biases mistakes only in a specific context?</vt:lpstr>
      <vt:lpstr>For discussion</vt:lpstr>
      <vt:lpstr>For discussion</vt:lpstr>
      <vt:lpstr>How to react to biases &amp; limitations? Three conflicting positions in cognitive sciences See Stanovich, “The Need of Rationality in a Hostile World”</vt:lpstr>
      <vt:lpstr>Four typical errors</vt:lpstr>
      <vt:lpstr>Intriguing: “social sciences suffer cognition blindness” (Boyer’18)</vt:lpstr>
      <vt:lpstr>The mind had been off limits for evolutionary analysis</vt:lpstr>
      <vt:lpstr>Overview</vt:lpstr>
      <vt:lpstr>Outline:  Our mind &amp; our institutions</vt:lpstr>
      <vt:lpstr>Source of humans’ comparative advantage: cognition  =  We are cognitive specialists  Constrained flexibility &amp; success</vt:lpstr>
      <vt:lpstr>A major constraint of being cognitive specialists: all born... “prematurely”</vt:lpstr>
      <vt:lpstr>Presentación de PowerPoint</vt:lpstr>
      <vt:lpstr>Amazing flexibility &amp; success</vt:lpstr>
      <vt:lpstr>We succeeded in being cognitive specialists: modularity &amp; adapt.  map</vt:lpstr>
      <vt:lpstr>Mind &amp; institutions (I):  Consequences of cognitive specialization</vt:lpstr>
      <vt:lpstr>Maladaptation hypotheses: Our mind evolved to cope with this environments</vt:lpstr>
      <vt:lpstr>Presentación de PowerPoint</vt:lpstr>
      <vt:lpstr>Cognition  Maladaptation. Both paintings have the same age:</vt:lpstr>
      <vt:lpstr>Example: Food preferences module “Sweet tooth” &amp; fat</vt:lpstr>
      <vt:lpstr>Example: food preferences module</vt:lpstr>
      <vt:lpstr>Generalizing “sweet tooth”</vt:lpstr>
      <vt:lpstr>Genetic determinism?</vt:lpstr>
      <vt:lpstr>Mind &amp; institutions (II): Rationality</vt:lpstr>
      <vt:lpstr>Instinctive rationality</vt:lpstr>
      <vt:lpstr>Rationality</vt:lpstr>
      <vt:lpstr>Instinctive problem-solving is better than rational</vt:lpstr>
      <vt:lpstr>Presentación de PowerPoint</vt:lpstr>
      <vt:lpstr>Instinctive rationality is better than rational</vt:lpstr>
      <vt:lpstr>Vision is mainly a software suite</vt:lpstr>
      <vt:lpstr>Ex. “Real-time visual servoing for object grasping”</vt:lpstr>
      <vt:lpstr>Ex.: mechanical harvesting: Why software does not read this but we humans do?</vt:lpstr>
      <vt:lpstr>Simple covid question</vt:lpstr>
      <vt:lpstr>Ecological rationality:  sophisticated solutions… but only for context-relevant problems</vt:lpstr>
      <vt:lpstr>Presentación de PowerPoint</vt:lpstr>
      <vt:lpstr>Mind &amp; institutions (III): Cooperation</vt:lpstr>
      <vt:lpstr>Cooperation</vt:lpstr>
      <vt:lpstr>A map of a few cooperation instincts in different relational contexts</vt:lpstr>
      <vt:lpstr>A map of a few cooperation instincts</vt:lpstr>
      <vt:lpstr>Instinctive cooperation (1): Lack of facial control help us trading</vt:lpstr>
      <vt:lpstr>Instinctive cooperation (2): Emotions produce commitment</vt:lpstr>
      <vt:lpstr>A map of a few cooperation instincts</vt:lpstr>
      <vt:lpstr>A map of a few cooperation instincts</vt:lpstr>
      <vt:lpstr>A map of a few cooperation instincts</vt:lpstr>
      <vt:lpstr>A map of a few cooperation instincts</vt:lpstr>
      <vt:lpstr>Instinctive cooperation (3): Cheating detectors    Which of these do you check to enforce a drinking age rule (e.g., “you must be 21 to drink alcohol”)?</vt:lpstr>
      <vt:lpstr>Instinctive cooperation (4): Cheating detectors</vt:lpstr>
      <vt:lpstr>Outcomes in a joint venture</vt:lpstr>
      <vt:lpstr>In population with both types</vt:lpstr>
      <vt:lpstr>Average Payoffs when Cooperators and Defectors Look Alike</vt:lpstr>
      <vt:lpstr>Average Payoffs when Cooperators Are Identifiable w/o Cost</vt:lpstr>
      <vt:lpstr>Average Payoffs when Defectors are Identifiable at Identification Cost = 1</vt:lpstr>
      <vt:lpstr>Multiple human types may coexist  Commitment and identification strategies viable to achieve cooperation in human interaction</vt:lpstr>
      <vt:lpstr>Mimicry</vt:lpstr>
      <vt:lpstr>Presentación de PowerPoint</vt:lpstr>
      <vt:lpstr>Primates’ Brain Size Positively Correlates with Group Size</vt:lpstr>
      <vt:lpstr>Instinctive cooperation (#5): Strong reciprocity</vt:lpstr>
      <vt:lpstr>Presentación de PowerPoint</vt:lpstr>
      <vt:lpstr>Mind &amp; institutions (III): Cooperation</vt:lpstr>
      <vt:lpstr>A map of a few cooperation instincts</vt:lpstr>
      <vt:lpstr>Instinctive cooperation (5):  Moral sense: The trolley case</vt:lpstr>
      <vt:lpstr>+ on moral sense</vt:lpstr>
      <vt:lpstr>Moral circle</vt:lpstr>
      <vt:lpstr>Nasty illustrations  of moral circles</vt:lpstr>
      <vt:lpstr>Is our moral circle “flexible”?</vt:lpstr>
      <vt:lpstr>Moral sense</vt:lpstr>
      <vt:lpstr>A “prices vs. morality” case:  higher water prices or water flow restrictors?</vt:lpstr>
      <vt:lpstr>Presentación de PowerPoint</vt:lpstr>
      <vt:lpstr>“Blondi”</vt:lpstr>
      <vt:lpstr>Deontology or Trustworthiness?</vt:lpstr>
      <vt:lpstr>Moral “matrix”, w. common instincts but different preferences (J. Haidt)</vt:lpstr>
      <vt:lpstr>Presentación de PowerPoint</vt:lpstr>
      <vt:lpstr>Variety of moral types Keep it in mind to enable fruitful conversation</vt:lpstr>
      <vt:lpstr>Presentación de PowerPoint</vt:lpstr>
      <vt:lpstr>A simple exercise to understand prejudice</vt:lpstr>
      <vt:lpstr>Instinctive cooperation (6): Conformity   herd behavior</vt:lpstr>
      <vt:lpstr>Mind &amp; institutions (III): Cooperation</vt:lpstr>
      <vt:lpstr>Ecological cooperation: Likely relational frameworks among hunter gatherers  Market relations are artificial, often counterintuitive?</vt:lpstr>
      <vt:lpstr>Presentación de PowerPoint</vt:lpstr>
      <vt:lpstr>Food for thought 1</vt:lpstr>
      <vt:lpstr>Food for thought 2</vt:lpstr>
      <vt:lpstr>Mind &amp; institutions (IV): Institutions</vt:lpstr>
      <vt:lpstr>The adaptive function of organizations &amp; institutions</vt:lpstr>
      <vt:lpstr>Presentación de PowerPoint</vt:lpstr>
      <vt:lpstr>In short: How do we manage food preferences? E.g., the role of “disgust”</vt:lpstr>
      <vt:lpstr>Self-control’s main problem</vt:lpstr>
      <vt:lpstr>Self-control’s goal:  to postpone gratification</vt:lpstr>
      <vt:lpstr>Co-opting, harnessing instincts as building blocks to achieve adaptation</vt:lpstr>
      <vt:lpstr>Social control:  punishing free riders</vt:lpstr>
      <vt:lpstr>Summing up:  A new view of the human mind</vt:lpstr>
      <vt:lpstr>Evolution now reveals the weakness of two common myths</vt:lpstr>
      <vt:lpstr>Key concepts &amp; caveats</vt:lpstr>
      <vt:lpstr>Cultural evolution and group selection</vt:lpstr>
      <vt:lpstr>Presentación de PowerPoint</vt:lpstr>
      <vt:lpstr>Presentación de PowerPoint</vt:lpstr>
      <vt:lpstr>Henrich (1)</vt:lpstr>
      <vt:lpstr>Cultural co-evolution (Henrich 2)</vt:lpstr>
      <vt:lpstr>Henrich (3)  Full presentation</vt:lpstr>
      <vt:lpstr>Presentación de PowerPoint</vt:lpstr>
      <vt:lpstr>Reasons for optimism</vt:lpstr>
      <vt:lpstr>Genetic determinism?</vt:lpstr>
      <vt:lpstr>Freedom</vt:lpstr>
      <vt:lpstr>Institutions or instincts, sure. But... which of them are the “face” and which are the “mask”?  Opposite to the figure, instincts are “the face” and institutions are the adaptive “mask” </vt:lpstr>
      <vt:lpstr>Mind &amp; management Bonus track</vt:lpstr>
      <vt:lpstr>Outline</vt:lpstr>
      <vt:lpstr>1. Organizing exchange</vt:lpstr>
      <vt:lpstr>2. General management</vt:lpstr>
      <vt:lpstr>Conjecture: loss aversion possibly “maladapted” today</vt:lpstr>
      <vt:lpstr>Hypot. Net Present Value (€) of teaching methods</vt:lpstr>
      <vt:lpstr>3. Managing people</vt:lpstr>
      <vt:lpstr>4. Finance</vt:lpstr>
      <vt:lpstr>5. Marketing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1b. New Cognitive Perspectives: Human nature &amp; institutions</dc:title>
  <dc:creator>Benito Arruñada</dc:creator>
  <cp:lastModifiedBy>BENITO ARRUÑADA SANCHEZ</cp:lastModifiedBy>
  <cp:revision>53</cp:revision>
  <cp:lastPrinted>2024-01-15T13:17:30Z</cp:lastPrinted>
  <dcterms:created xsi:type="dcterms:W3CDTF">2021-01-18T12:02:41Z</dcterms:created>
  <dcterms:modified xsi:type="dcterms:W3CDTF">2024-03-04T08:57:42Z</dcterms:modified>
</cp:coreProperties>
</file>