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402" r:id="rId3"/>
    <p:sldId id="397" r:id="rId4"/>
    <p:sldId id="346" r:id="rId5"/>
    <p:sldId id="365" r:id="rId6"/>
    <p:sldId id="352" r:id="rId7"/>
    <p:sldId id="383" r:id="rId8"/>
    <p:sldId id="384" r:id="rId9"/>
    <p:sldId id="385" r:id="rId10"/>
    <p:sldId id="386" r:id="rId11"/>
    <p:sldId id="401" r:id="rId12"/>
    <p:sldId id="360" r:id="rId13"/>
    <p:sldId id="358" r:id="rId14"/>
    <p:sldId id="362" r:id="rId15"/>
    <p:sldId id="356" r:id="rId16"/>
    <p:sldId id="357" r:id="rId17"/>
    <p:sldId id="350" r:id="rId18"/>
    <p:sldId id="387" r:id="rId19"/>
    <p:sldId id="388" r:id="rId20"/>
    <p:sldId id="389" r:id="rId21"/>
    <p:sldId id="364" r:id="rId22"/>
    <p:sldId id="367" r:id="rId23"/>
    <p:sldId id="369" r:id="rId24"/>
    <p:sldId id="380" r:id="rId25"/>
    <p:sldId id="396" r:id="rId26"/>
    <p:sldId id="391" r:id="rId27"/>
    <p:sldId id="392" r:id="rId28"/>
    <p:sldId id="393" r:id="rId29"/>
    <p:sldId id="394" r:id="rId30"/>
    <p:sldId id="395" r:id="rId31"/>
    <p:sldId id="381" r:id="rId32"/>
    <p:sldId id="382" r:id="rId33"/>
    <p:sldId id="372" r:id="rId34"/>
    <p:sldId id="373" r:id="rId35"/>
    <p:sldId id="374" r:id="rId36"/>
    <p:sldId id="375" r:id="rId37"/>
    <p:sldId id="376" r:id="rId38"/>
    <p:sldId id="406" r:id="rId39"/>
    <p:sldId id="407" r:id="rId40"/>
    <p:sldId id="398" r:id="rId41"/>
    <p:sldId id="400" r:id="rId42"/>
    <p:sldId id="403" r:id="rId43"/>
    <p:sldId id="399" r:id="rId44"/>
    <p:sldId id="404" r:id="rId45"/>
    <p:sldId id="405" r:id="rId46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3300"/>
    <a:srgbClr val="FF7C80"/>
    <a:srgbClr val="FFCCFF"/>
    <a:srgbClr val="FF99CC"/>
    <a:srgbClr val="FF0000"/>
    <a:srgbClr val="00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98" autoAdjust="0"/>
    <p:restoredTop sz="86382" autoAdjust="0"/>
  </p:normalViewPr>
  <p:slideViewPr>
    <p:cSldViewPr snapToGrid="0" snapToObjects="1">
      <p:cViewPr varScale="1">
        <p:scale>
          <a:sx n="82" d="100"/>
          <a:sy n="82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28" d="100"/>
          <a:sy n="28" d="100"/>
        </p:scale>
        <p:origin x="-1266" y="-78"/>
      </p:cViewPr>
      <p:guideLst>
        <p:guide orient="horz" pos="2141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7BF11A4-1AAC-44F6-97BC-898456FB6C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6B22795-113B-43E2-9A90-82577EF7E3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19" y="0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8F3AD5FD-221F-4AC2-8166-AB6A67FA167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8498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B444ED95-EED7-4660-B8C5-9954CD4315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19" y="6458498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8BD6FA-AFC9-41E9-91F0-E71538E5B7D0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582A946-4536-4862-B37D-AA52EE7ACD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0EAB051-8C84-4222-B5F2-DE9272866F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19" y="0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65D2111-461E-459B-8D10-AC3DC97528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E53C19B-04BD-4942-B41D-E08C3770C4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238" y="3228706"/>
            <a:ext cx="7280164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BB00517-252C-4BFD-A2CB-1191FEA760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8498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404ECD5-595C-40E3-9E7B-736010BF7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19" y="6458498"/>
            <a:ext cx="4300519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923874-8A64-4579-AE10-CD338630CA88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041FD70-36DF-4898-8734-B61B37A36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15087C3-FE82-4345-B0FB-DE2F09131120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71871A1-00A3-4062-995F-2D0EE6F83F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5283336-3524-4AD1-871B-2F8F1AFF5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0686A02-DDC8-4965-9728-C92CC380B3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9108DF-6141-4A5E-A3CD-E665BDE6D276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C18CD751-DA9A-4D61-8EE9-CD97D5AD6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879F280-165F-4F3A-8EF9-21A20586C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25C7DD4-237B-45C0-A4AB-63571DDF52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0A877C-2DED-4985-A882-356B57EF3906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6ED7FBC-F19F-4AAC-9ABA-3350858D5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91B3CD9B-B96C-4FFC-95B8-E06CC5044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6AEBCAC4-5F74-44C8-B188-C125332C81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A7B85A-A856-4528-AF36-5C23FBE3D6E9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FE7AC75-5877-408F-8476-E5DB4F2DA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CB4E30C-FBB1-4198-89DA-8BF1E9574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3A245BD-4D69-4022-B735-15BA588E0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934393-76AF-42DB-A608-3152B1BC3985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FDCB02B3-3732-4934-B893-38A5BFCE9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5A9F107-7240-4D45-8CB7-7F7C56171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8A042FA0-7BEB-4196-9AA4-8DED9696D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FC4737-4395-4D37-9F51-AA24EB2B378B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82CF733F-DB85-4D31-A2D6-D3FF2006CD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A3D453D-EF7E-4691-B174-4C5FE49D0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614A5220-23F2-4F9E-9311-071553A44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5977B0-812D-435A-897D-1F5216351DF5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612FAD0-64D7-4C88-9B07-C8388F76F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34AB9F3-F6EE-4978-B666-9690401DD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BD04701C-4E46-4795-81A9-5D8F83B9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22E226-3DDE-4AF1-B535-764FE56CA9F0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0933CE60-E22E-4315-9E73-7E47586B9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DBE382F4-1582-45F8-BF8C-1DA7D0C7C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57C7A1FE-0D42-4525-8525-A361EAAD1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0BD2A7-7378-444D-9845-EDDF0FF519C8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6131AFD5-FD4C-474A-8D74-B0FD0A4F10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51AD2EE-FA42-42AE-AC9E-DC9191877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168ABC4B-3F75-4F04-B154-2890D3890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01A6E2-34BA-4AE8-9B0C-9D561818D78E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7CD342D-F2ED-424B-83FA-0FFA222C26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1560F051-177D-4F46-8ADB-31AD4A264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E1BFB685-E11F-4917-AE33-2FA06664A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1DC8C2-52C7-484E-AA38-424667933A30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471F572A-9A57-41D1-90C7-A8EDE317B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2F9E0FD-AADB-4DD8-85C8-CA520CA4E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2BA8E279-80AF-4CDB-956A-3291705CD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61845C-9165-4760-BE1C-57089F980F44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8345F6B-5357-482A-94A9-975D98E116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7529DC8-0368-44DD-A8FE-D442A7E49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E53F252-8506-4960-9796-F490D6B592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0839BF-C57F-4ECD-8019-C7AA2E595A17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79B13F3D-AC13-4B20-92E0-F8D40D5959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230101A1-F8BF-406E-9B2A-ACAAE2EEE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BE26E62C-B521-469F-89E6-B062C7685D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A8E16D-787F-42D3-90CD-7D44B8BCCCFB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E6681F71-7161-40C2-9C51-C726B3385C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4A66EA2A-F625-46FC-A591-59B3153B7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F6039FC4-81C4-4211-B7B1-9BE6BAFDD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0A239B-0E69-4203-9E04-F70822BEAFC1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96556939-081F-4B4F-83A9-5AF1DC89A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D1A7DBC1-57B8-4D65-94B3-293FFFC2B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DD91904-0328-43DD-AF81-4D2AF110F3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85C297D-9474-4ABA-B8F4-97A4AF66AFC8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A6EDD53-E11C-4B79-9A6C-4AA97575D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EBFD043D-2957-443B-9A9C-987EF2A8F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8EAA93FD-2797-41DA-A7D4-E5C79AB3E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A30950-401C-415A-9BB1-F88D4777351C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C5BF99CE-9903-41D0-AADB-9341C1FC1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AF13FE0-C261-4793-B92B-1ADEB1AAD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428" y="3228706"/>
            <a:ext cx="7941784" cy="3059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E95517EC-E9C8-422C-99BA-20CCF9C55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A44C56-62F0-4E9F-907E-86C80FF0E9F2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37252F2-DF3F-4CB2-BD37-813D4B8FF1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05209185-0A85-435F-99C6-5B2FC15CE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428" y="3228706"/>
            <a:ext cx="7941784" cy="3059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4A635F9E-26ED-4514-B671-2F59F7463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88864C-084C-421D-BDBB-738E50CAFD93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0B41BCAB-D307-4653-801D-2EED951B8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76CC44FC-1554-48C2-9B1F-9A4724C81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428" y="3228706"/>
            <a:ext cx="7941784" cy="3059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52A6DDE2-D73A-4B04-9922-CD074EF10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838ACC-BD02-413D-943E-DC1D1C23CC98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B27AE837-3A26-46D8-B6F0-3017AFCB26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C1CA2AD3-EE75-4882-A2B0-15BB6078F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428" y="3228706"/>
            <a:ext cx="7941784" cy="3059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2959EB30-320F-4E65-BB64-ABEF31E53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066762-2216-442A-9128-E4D96DB04F94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621D703F-F0EE-4E5D-8477-0864880995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C3147A1E-0A4E-497F-818A-0B08DC1ED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2428" y="3228706"/>
            <a:ext cx="7941784" cy="3059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48118EAE-476F-4282-B573-EFDF3E9CB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74211D-F73A-4762-B4EE-D5AAF80D1E46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D1514B78-E812-4AD6-BE97-4C30A2B5E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B5A3A043-CE28-4F27-A9B6-4355D0A05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190309E-DDF9-44E0-8A36-A41AFEB57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DB78ED-15B1-4FEA-B397-E7C54A83123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FEA7EAD-33E7-4387-8151-1D5D68610F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E54E3FA-6AC1-4F03-998D-4F9A86A68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C4F75177-5EB1-4E0F-B9AD-1FCAE0150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DC5F39-BF51-47F1-BC7F-3CEC4992805F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5DBFF81A-F512-4689-AF1A-A3C3C07A73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607695CA-FAE3-4904-A91A-32846A6D1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DC793342-7DA8-486C-A3C6-50A77DEF2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A2BA1E-1040-473A-8437-8A48B74AF10E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0962BFE-6831-4662-A2A7-C58639AA1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4A698B2-C501-405F-82B5-A9C9C0E64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A446AB3C-9786-4513-92C5-3C971CB9B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49C55F3-C0BE-471D-946E-1E49DC2C5328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15025B53-427A-42FD-8519-0B1A205CAC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A467572-D46A-4DE6-B9B5-21B8680F0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86E4E3E4-DB8A-4D18-A027-9A1228B9F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A4AE1E-6F37-4266-B924-BBBB6848A5DC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5411BECB-C5A8-49B9-8327-37ABD2382D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27FF092B-0D20-4ABD-8BDC-20B9B6900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16A9764A-1147-422C-B1A6-32C4AB8735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3635D0-6AB7-4B71-97AF-CDB846D57B3C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AD89A3B-FD7D-432F-9294-CC47303067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4431EBFA-6043-48D9-A029-07C3D5B90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53483E7-4312-4D79-A04D-5B25D5B9F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C2CC48-9CA9-488F-878A-68CB59473A47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F9689A3-8114-4159-B3F8-1E9658B188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0F73AAE5-7295-4659-B306-59CD58BDB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53483E7-4312-4D79-A04D-5B25D5B9F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C2CC48-9CA9-488F-878A-68CB59473A47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F9689A3-8114-4159-B3F8-1E9658B188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0F73AAE5-7295-4659-B306-59CD58BDB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921849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53483E7-4312-4D79-A04D-5B25D5B9F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C2CC48-9CA9-488F-878A-68CB59473A47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F9689A3-8114-4159-B3F8-1E9658B188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0F73AAE5-7295-4659-B306-59CD58BDB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190367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23874-8A64-4579-AE10-CD338630CA88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8691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23874-8A64-4579-AE10-CD338630CA88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87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186BC2C-CACD-44CD-BD3E-B589335F29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25C80B-3BC6-4B48-BDF1-7BDD6FD79CED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5AF5189-9C0E-4DBC-9A8C-58D3D2E5FF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3F51822-D328-40D2-B1D2-9434F273C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4EAA97CC-E8DB-460C-8D4C-B6331CEBB4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1006B8-C31E-48DD-B92F-717D4FAF1493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E080837-9A57-4032-945B-BCE68B6B72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1B73D88-A4F3-472F-835B-026DD1018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B5F43F9-FFC7-487C-9A01-FCB3CF15B6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ED230F-C2B5-40AE-ACE3-8C7E9CA17C0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EB0FF8F-1166-4749-9262-C4B253233C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FD2A146-380F-4976-A526-239984A0C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91138E3-EBC2-49B2-88C3-7B5435399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2F1D7B-4D3E-4379-980C-DE0D85F500A7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5988EB5-9056-472B-8F60-578D84F30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E40978AD-43E4-417A-9CC6-47B9E8B3B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66FA263-D4F8-4E2B-AE04-C9EC73C093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F6084F-71AD-44F0-A42F-C7A706B2F979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B9297F3-9949-4246-B311-49B8A424FD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C60FE401-2E81-46D6-828B-227869B99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9B84EA9-120E-4C2C-B607-9278FE715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317C47-0E43-4E03-9D6D-620C9EC740F9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CBD22C9-B3A6-437D-869A-CDB4714CBA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B114E875-8420-4874-9002-40A1D260E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4D09A-A962-4ADA-958D-4CF3AA709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55FD4A-0D9B-4A7E-A83A-92C19FEA8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F3AA99-4980-4E04-9FDF-20153D6BDA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32E0F-1F3F-4469-9540-7AA2A257008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4598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F67905-5749-4ABB-8654-1757BFF09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3530B9-71F9-4636-9333-165F93310E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EE5FA0-B418-4865-9954-4C1C4ED46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919C9-0892-4A98-A816-C327F20459A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0366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FD0D1F-4AFC-45AB-B5AD-E82DA2CCB4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99D8D5-FDAC-4BB1-B4F7-2850BB14D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F1F6B5-2B32-4EF8-A4F9-098F31936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728F1-B42E-4503-8E76-3C3F75252C4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1994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_tradn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5CB130-2D40-434D-8254-F336306E1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6DBA30-F2BC-4F46-B8EF-028EF84356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6F929F-06E0-411C-B566-7F804AF20E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42760-7B22-42FD-A433-6896108FBCD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1526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BE4A6-ACE0-43EF-864F-C672C29A73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1B7FC-C71C-4B82-B2C1-55651DF21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CA000-B50D-49FC-A4DE-B92A939B5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54AB0-D12B-4A18-A21D-829C1BA81EE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4557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título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noProof="0" dirty="0" err="1"/>
              <a:t>Haga</a:t>
            </a:r>
            <a:r>
              <a:rPr lang="en-US" noProof="0" dirty="0"/>
              <a:t> </a:t>
            </a:r>
            <a:r>
              <a:rPr lang="en-US" noProof="0" dirty="0" err="1"/>
              <a:t>clic</a:t>
            </a:r>
            <a:r>
              <a:rPr lang="en-US" noProof="0" dirty="0"/>
              <a:t> para </a:t>
            </a:r>
            <a:r>
              <a:rPr lang="en-US" noProof="0" dirty="0" err="1"/>
              <a:t>modificar</a:t>
            </a:r>
            <a:r>
              <a:rPr lang="en-US" noProof="0" dirty="0"/>
              <a:t> el </a:t>
            </a:r>
            <a:r>
              <a:rPr lang="en-US" noProof="0" dirty="0" err="1"/>
              <a:t>estilo</a:t>
            </a:r>
            <a:r>
              <a:rPr lang="en-US" noProof="0" dirty="0"/>
              <a:t> de </a:t>
            </a:r>
            <a:r>
              <a:rPr lang="en-US" noProof="0" dirty="0" err="1"/>
              <a:t>texto</a:t>
            </a:r>
            <a:r>
              <a:rPr lang="en-US" noProof="0" dirty="0"/>
              <a:t> del </a:t>
            </a:r>
            <a:r>
              <a:rPr lang="en-US" noProof="0" dirty="0" err="1"/>
              <a:t>patrón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2"/>
            <a:r>
              <a:rPr lang="en-US" noProof="0" dirty="0" err="1"/>
              <a:t>Tercer</a:t>
            </a:r>
            <a:r>
              <a:rPr lang="en-US" noProof="0" dirty="0"/>
              <a:t>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3"/>
            <a:r>
              <a:rPr lang="en-US" noProof="0" dirty="0"/>
              <a:t>Cuarto </a:t>
            </a:r>
            <a:r>
              <a:rPr lang="en-US" noProof="0" dirty="0" err="1"/>
              <a:t>nivel</a:t>
            </a:r>
            <a:endParaRPr lang="en-US" noProof="0" dirty="0"/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74B4E8-5F39-4C71-8A0F-81AA23A25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443DD0-94B4-46CE-BD79-6C74837AB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52C290-A0AA-4A55-A43E-B6253C18F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6C1C3-B9EC-4FF3-80AA-1D5579C8576C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534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514B1C-1984-495A-A985-2D967F71D1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74732A-1B79-494F-8275-F94AC40DA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E4052-DEBB-4D86-AFA0-DB3E3ED00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512FC-0D0E-4371-91BB-8FF332C36D9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2638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47D8CD-4AE1-4683-9D8E-97AF1F0C6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3D5B2C-2BDE-492D-9DB9-BBE5349E45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067EE3-C4EF-4D75-AEDA-67974805E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3EF92-06BC-4980-B7D3-C7A18039D00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2489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94E04C-BE4D-4A36-851F-1E78EDA14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B37CCD-FD09-41C3-A411-4B9A4037C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9BF0E4-4ED8-4F67-BB8A-AE7B8390D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5F7EA-9791-44A5-94A6-4CB8AA0D839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2244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E89FF2-7F74-46AA-B951-1DE47A289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E92430-9156-431C-B809-E7D51766D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DA837F-30E9-4E66-BB1F-6895CB8F7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EA44C-42F7-4512-B500-336A5F86F51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0571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563D9E-7AB2-4F95-B243-CC84EAE00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2BAE83-C209-4611-913E-A168AF638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8F649A-3438-40F5-B2D5-8D32B4021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35F07-2229-4B95-B9C1-A75F427A185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47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481021-6E2C-4EC2-A292-E408CB184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F167DD-43AC-4311-A850-588D0507C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B3F65D-DF1E-4555-8C8F-3757E9044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4D325-5467-462F-9959-84601C09F8C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0162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FBA4E4-F7F6-4392-A0DF-9AE427DA1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D3B35E-C167-4499-BD65-BC49002A6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EDCB1A-250B-48F0-9C24-D138BD0EB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6A5AB-D075-41CB-84BB-07CA1A8B3BB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6316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589861-2D19-4FC6-A3B0-12AE41CE8F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E840E7-7747-4085-B05A-6660E7EFC3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46C3B0-B8E0-4480-9845-9A549D5506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2F4E8-6DCB-4AF0-8390-BB71D53538E0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625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4B55532-38FE-4856-B13F-585E0BDE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CB4A1FA-4972-4EEF-B366-9A6292A3D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E514EB-5BC9-4A49-B75D-BBCDCFD7A3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55BBA4-E2C3-4F88-BB88-6275A23B75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0C890D-1B71-4420-AAD1-BB4750EC88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E74EAAB1-AB4A-422C-A59F-E2928DD704E2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150000"/>
        <a:buChar char="▪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3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is%20Webs/Arrunada%20Web%20Page/pusers/uom/Bayes%20Rules.pdf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livinglifewithoutanet.com/2010/07/23/dating-tips-decoy-and-anchor/" TargetMode="External"/><Relationship Id="rId2" Type="http://schemas.openxmlformats.org/officeDocument/2006/relationships/hyperlink" Target="http://www.washingtonpost.com/wp-dyn/content/article/2007/04/01/AR2007040100973.html" TargetMode="Externa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E8E0DCA-6039-48A7-B1CB-17770CA4FB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133600"/>
          </a:xfrm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CC"/>
                </a:solidFill>
                <a:cs typeface="Times New Roman" panose="02020603050405020304" pitchFamily="18" charset="0"/>
              </a:rPr>
              <a:t>New Cognitive Perspectives</a:t>
            </a:r>
            <a:br>
              <a:rPr lang="en-US" altLang="en-US" sz="4400" b="1" dirty="0">
                <a:solidFill>
                  <a:srgbClr val="FFFFCC"/>
                </a:solidFill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FFCC"/>
                </a:solidFill>
                <a:cs typeface="Times New Roman" panose="02020603050405020304" pitchFamily="18" charset="0"/>
              </a:rPr>
              <a:t>Introduction: Altruism and rationality</a:t>
            </a:r>
            <a:r>
              <a:rPr lang="en-US" altLang="en-US" sz="4400" b="1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A17E15D-8FBA-409A-90AF-FFB903C31F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343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1800">
                <a:solidFill>
                  <a:srgbClr val="FFFFFF"/>
                </a:solidFill>
                <a:cs typeface="Times New Roman" panose="02020603050405020304" pitchFamily="18" charset="0"/>
              </a:rPr>
              <a:t>Based on Frank (1992, chapters 7-8) and “Rethinking Thinking” </a:t>
            </a:r>
          </a:p>
        </p:txBody>
      </p:sp>
      <p:sp>
        <p:nvSpPr>
          <p:cNvPr id="5124" name="Line 7">
            <a:extLst>
              <a:ext uri="{FF2B5EF4-FFF2-40B4-BE49-F238E27FC236}">
                <a16:creationId xmlns:a16="http://schemas.microsoft.com/office/drawing/2014/main" id="{49793FD5-2E47-43F4-9FDB-328215248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6025" y="3903663"/>
            <a:ext cx="678497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AFE7A51D-FB68-46CE-A2CD-5F939AACC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Emotional commitment </a:t>
            </a:r>
          </a:p>
        </p:txBody>
      </p:sp>
      <p:graphicFrame>
        <p:nvGraphicFramePr>
          <p:cNvPr id="1026" name="Object 5">
            <a:extLst>
              <a:ext uri="{FF2B5EF4-FFF2-40B4-BE49-F238E27FC236}">
                <a16:creationId xmlns:a16="http://schemas.microsoft.com/office/drawing/2014/main" id="{C6CFDC0A-144F-414A-AEE3-E00A16CC26B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886200" y="3105150"/>
          <a:ext cx="13716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n de mapa de bits" r:id="rId4" imgW="1371429" imgH="1867161" progId="Paint.Picture">
                  <p:embed/>
                </p:oleObj>
              </mc:Choice>
              <mc:Fallback>
                <p:oleObj name="Imagen de mapa de bits" r:id="rId4" imgW="1371429" imgH="1867161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05150"/>
                        <a:ext cx="1371600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AutoShape 7" descr="Image result for mother with baby">
            <a:extLst>
              <a:ext uri="{FF2B5EF4-FFF2-40B4-BE49-F238E27FC236}">
                <a16:creationId xmlns:a16="http://schemas.microsoft.com/office/drawing/2014/main" id="{9A41B0D0-4856-46C1-A174-F0567637DF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sp>
        <p:nvSpPr>
          <p:cNvPr id="1029" name="AutoShape 9" descr="Image result for mother with baby">
            <a:extLst>
              <a:ext uri="{FF2B5EF4-FFF2-40B4-BE49-F238E27FC236}">
                <a16:creationId xmlns:a16="http://schemas.microsoft.com/office/drawing/2014/main" id="{F5862370-2BEA-4AE4-B182-ABD05383D8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n-US"/>
          </a:p>
        </p:txBody>
      </p:sp>
      <p:pic>
        <p:nvPicPr>
          <p:cNvPr id="1030" name="Picture 11" descr="mum-and-baby lfc">
            <a:extLst>
              <a:ext uri="{FF2B5EF4-FFF2-40B4-BE49-F238E27FC236}">
                <a16:creationId xmlns:a16="http://schemas.microsoft.com/office/drawing/2014/main" id="{9BC08237-EB3E-475B-BEAC-F37805C68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7"/>
          <a:stretch>
            <a:fillRect/>
          </a:stretch>
        </p:blipFill>
        <p:spPr bwMode="auto">
          <a:xfrm>
            <a:off x="1046163" y="1795463"/>
            <a:ext cx="7172325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27406A73-F8AE-47B3-87DC-C3B4A2134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Emotional commitment?</a:t>
            </a:r>
          </a:p>
        </p:txBody>
      </p:sp>
      <p:graphicFrame>
        <p:nvGraphicFramePr>
          <p:cNvPr id="2050" name="Object 5">
            <a:extLst>
              <a:ext uri="{FF2B5EF4-FFF2-40B4-BE49-F238E27FC236}">
                <a16:creationId xmlns:a16="http://schemas.microsoft.com/office/drawing/2014/main" id="{1BE66941-CA89-48B4-A13D-693C269D5B6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886200" y="3105150"/>
          <a:ext cx="13716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Imagen de mapa de bits" r:id="rId4" imgW="1371429" imgH="1867161" progId="Paint.Picture">
                  <p:embed/>
                </p:oleObj>
              </mc:Choice>
              <mc:Fallback>
                <p:oleObj name="Imagen de mapa de bits" r:id="rId4" imgW="1371429" imgH="1867161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05150"/>
                        <a:ext cx="1371600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>
            <a:extLst>
              <a:ext uri="{FF2B5EF4-FFF2-40B4-BE49-F238E27FC236}">
                <a16:creationId xmlns:a16="http://schemas.microsoft.com/office/drawing/2014/main" id="{40BBD9FC-C088-43E8-ABAB-3CE4B88F9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669" y="2133600"/>
            <a:ext cx="38147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62F975-C6F5-440A-B4C6-5AFC0AECF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8147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DC306113-F823-46A6-A80F-979577F296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7300" y="1962150"/>
            <a:ext cx="6629400" cy="28194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Let us see why different types of individuals could exist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4">
            <a:extLst>
              <a:ext uri="{FF2B5EF4-FFF2-40B4-BE49-F238E27FC236}">
                <a16:creationId xmlns:a16="http://schemas.microsoft.com/office/drawing/2014/main" id="{2DE930FD-2A5D-477D-9DB5-1E6A1B2CE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Returns from cooperation for different types </a:t>
            </a:r>
          </a:p>
        </p:txBody>
      </p:sp>
      <p:graphicFrame>
        <p:nvGraphicFramePr>
          <p:cNvPr id="294100" name="Group 212">
            <a:extLst>
              <a:ext uri="{FF2B5EF4-FFF2-40B4-BE49-F238E27FC236}">
                <a16:creationId xmlns:a16="http://schemas.microsoft.com/office/drawing/2014/main" id="{47672E7F-F7FB-454C-AC32-654A48ADB58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3214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s-ES_tradnl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Honest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Dishonest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Honest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4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6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4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13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Dishonest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0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2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85" name="Line 227">
            <a:extLst>
              <a:ext uri="{FF2B5EF4-FFF2-40B4-BE49-F238E27FC236}">
                <a16:creationId xmlns:a16="http://schemas.microsoft.com/office/drawing/2014/main" id="{B3B89DFC-1199-4AE2-A7F7-928076CA22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3355975"/>
            <a:ext cx="5181600" cy="2738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28">
            <a:extLst>
              <a:ext uri="{FF2B5EF4-FFF2-40B4-BE49-F238E27FC236}">
                <a16:creationId xmlns:a16="http://schemas.microsoft.com/office/drawing/2014/main" id="{0F12BB1A-A1BD-424F-8733-8B1D504F70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4725988"/>
            <a:ext cx="259080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29">
            <a:extLst>
              <a:ext uri="{FF2B5EF4-FFF2-40B4-BE49-F238E27FC236}">
                <a16:creationId xmlns:a16="http://schemas.microsoft.com/office/drawing/2014/main" id="{0C371052-546D-4C15-8B54-35ECACDDCB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3357563"/>
            <a:ext cx="259080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F299C66-49D8-4624-B588-3A8E481B5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In a population with both types 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24B8884E-A3A9-451A-AAD3-17F6DF8738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33500"/>
            <a:ext cx="8001000" cy="1981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Proportion of honest persons = h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Return for honesty = 4h + 0 (1-h) = 4h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Return for dishonesty = 6 h + 2 (1-h) = 2 + 4h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03137" name="Group 33">
            <a:extLst>
              <a:ext uri="{FF2B5EF4-FFF2-40B4-BE49-F238E27FC236}">
                <a16:creationId xmlns:a16="http://schemas.microsoft.com/office/drawing/2014/main" id="{53E40E45-39C0-4E92-9D37-E58D9BEA0A0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709738" y="3511550"/>
          <a:ext cx="5715000" cy="26797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Honest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Dishonest</a:t>
                      </a: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Honest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4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6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4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Dishonest</a:t>
                      </a: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0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366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	2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0" algn="l"/>
                        </a:tabLst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DCA982E-7067-4BC1-9646-20E117AC2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Identification impossible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FB95E6F8-01AD-4A75-A9FE-965F050F4FB0}"/>
              </a:ext>
            </a:extLst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4925" y="3095625"/>
            <a:ext cx="2571750" cy="1885950"/>
          </a:xfrm>
          <a:noFill/>
        </p:spPr>
      </p:pic>
      <p:pic>
        <p:nvPicPr>
          <p:cNvPr id="17412" name="Picture 5">
            <a:extLst>
              <a:ext uri="{FF2B5EF4-FFF2-40B4-BE49-F238E27FC236}">
                <a16:creationId xmlns:a16="http://schemas.microsoft.com/office/drawing/2014/main" id="{02C6B082-DE49-4DE9-9039-DA86EE55D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1447800"/>
            <a:ext cx="6684962" cy="4902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8">
            <a:extLst>
              <a:ext uri="{FF2B5EF4-FFF2-40B4-BE49-F238E27FC236}">
                <a16:creationId xmlns:a16="http://schemas.microsoft.com/office/drawing/2014/main" id="{D8C6DECF-9981-4517-8CF3-1EA2A5064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863" y="2252663"/>
            <a:ext cx="1597025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Dishonest</a:t>
            </a:r>
          </a:p>
        </p:txBody>
      </p:sp>
      <p:sp>
        <p:nvSpPr>
          <p:cNvPr id="17414" name="Text Box 9">
            <a:extLst>
              <a:ext uri="{FF2B5EF4-FFF2-40B4-BE49-F238E27FC236}">
                <a16:creationId xmlns:a16="http://schemas.microsoft.com/office/drawing/2014/main" id="{2DE0F3E0-C751-4BD8-B6A4-33541772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25" y="3716338"/>
            <a:ext cx="1220788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Honest</a:t>
            </a:r>
          </a:p>
        </p:txBody>
      </p:sp>
      <p:sp>
        <p:nvSpPr>
          <p:cNvPr id="17415" name="Text Box 10">
            <a:extLst>
              <a:ext uri="{FF2B5EF4-FFF2-40B4-BE49-F238E27FC236}">
                <a16:creationId xmlns:a16="http://schemas.microsoft.com/office/drawing/2014/main" id="{FDEA3173-6415-42BC-9C2D-920B7F0A9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13" y="5732463"/>
            <a:ext cx="3584575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Proportion of honest people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7C52E05-A295-4876-BFF9-1E5611E68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Identification at no cost </a:t>
            </a:r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48F7F763-E8FB-4DA0-A052-71F227DB5EC1}"/>
              </a:ext>
            </a:extLst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4925" y="3095625"/>
            <a:ext cx="2571750" cy="1885950"/>
          </a:xfrm>
          <a:noFill/>
        </p:spPr>
      </p:pic>
      <p:pic>
        <p:nvPicPr>
          <p:cNvPr id="18436" name="Picture 6">
            <a:extLst>
              <a:ext uri="{FF2B5EF4-FFF2-40B4-BE49-F238E27FC236}">
                <a16:creationId xmlns:a16="http://schemas.microsoft.com/office/drawing/2014/main" id="{F4E4AB22-F648-4C53-A934-D7FA8B7DC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447800"/>
            <a:ext cx="66484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8">
            <a:extLst>
              <a:ext uri="{FF2B5EF4-FFF2-40B4-BE49-F238E27FC236}">
                <a16:creationId xmlns:a16="http://schemas.microsoft.com/office/drawing/2014/main" id="{EDF59A59-3C1B-40C1-B1E2-7771BF808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2593975"/>
            <a:ext cx="1373187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Honest</a:t>
            </a:r>
          </a:p>
        </p:txBody>
      </p:sp>
      <p:sp>
        <p:nvSpPr>
          <p:cNvPr id="18438" name="Text Box 9">
            <a:extLst>
              <a:ext uri="{FF2B5EF4-FFF2-40B4-BE49-F238E27FC236}">
                <a16:creationId xmlns:a16="http://schemas.microsoft.com/office/drawing/2014/main" id="{541E2A80-A2E2-443B-9B34-6139C3BFC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800" y="3687763"/>
            <a:ext cx="1628775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Dishonest</a:t>
            </a:r>
          </a:p>
        </p:txBody>
      </p:sp>
      <p:sp>
        <p:nvSpPr>
          <p:cNvPr id="18439" name="Text Box 10">
            <a:extLst>
              <a:ext uri="{FF2B5EF4-FFF2-40B4-BE49-F238E27FC236}">
                <a16:creationId xmlns:a16="http://schemas.microsoft.com/office/drawing/2014/main" id="{1FEA1351-36B3-465D-A2BD-BDEE49665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13" y="5873750"/>
            <a:ext cx="3584575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Proportion of honest people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8A34D3B2-EB11-44FF-B63E-EC641CE16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7663" y="279400"/>
            <a:ext cx="829627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Ex., population equilibrium of different human types with costly identification</a:t>
            </a:r>
            <a:b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(if h&gt;0,75 honest guys gain more without identifying) </a:t>
            </a:r>
          </a:p>
        </p:txBody>
      </p:sp>
      <p:pic>
        <p:nvPicPr>
          <p:cNvPr id="19459" name="Picture 8">
            <a:extLst>
              <a:ext uri="{FF2B5EF4-FFF2-40B4-BE49-F238E27FC236}">
                <a16:creationId xmlns:a16="http://schemas.microsoft.com/office/drawing/2014/main" id="{B1222D51-2017-4077-BCE8-861339EAD181}"/>
              </a:ext>
            </a:extLst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4925" y="3349625"/>
            <a:ext cx="2571750" cy="1885950"/>
          </a:xfrm>
          <a:noFill/>
        </p:spPr>
      </p:pic>
      <p:pic>
        <p:nvPicPr>
          <p:cNvPr id="19460" name="Picture 11">
            <a:extLst>
              <a:ext uri="{FF2B5EF4-FFF2-40B4-BE49-F238E27FC236}">
                <a16:creationId xmlns:a16="http://schemas.microsoft.com/office/drawing/2014/main" id="{AAB3402E-C705-49C2-B21E-CAD1112F8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739900"/>
            <a:ext cx="6681787" cy="4991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13">
            <a:extLst>
              <a:ext uri="{FF2B5EF4-FFF2-40B4-BE49-F238E27FC236}">
                <a16:creationId xmlns:a16="http://schemas.microsoft.com/office/drawing/2014/main" id="{474B507D-A79B-4E3D-8908-C9B6F97F6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738" y="2762250"/>
            <a:ext cx="1373187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Dishonest</a:t>
            </a:r>
          </a:p>
        </p:txBody>
      </p:sp>
      <p:sp>
        <p:nvSpPr>
          <p:cNvPr id="19462" name="Text Box 14">
            <a:extLst>
              <a:ext uri="{FF2B5EF4-FFF2-40B4-BE49-F238E27FC236}">
                <a16:creationId xmlns:a16="http://schemas.microsoft.com/office/drawing/2014/main" id="{CE0DEBE7-9EF1-48BF-BD74-C6E1653CB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3856038"/>
            <a:ext cx="1220787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Honest</a:t>
            </a:r>
          </a:p>
        </p:txBody>
      </p:sp>
      <p:sp>
        <p:nvSpPr>
          <p:cNvPr id="19463" name="Text Box 15">
            <a:extLst>
              <a:ext uri="{FF2B5EF4-FFF2-40B4-BE49-F238E27FC236}">
                <a16:creationId xmlns:a16="http://schemas.microsoft.com/office/drawing/2014/main" id="{0AEA45C0-DDAD-40E2-A46F-15C80D3EC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13" y="6127750"/>
            <a:ext cx="3584575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Proportion of honest people</a:t>
            </a:r>
          </a:p>
        </p:txBody>
      </p:sp>
      <p:sp>
        <p:nvSpPr>
          <p:cNvPr id="19464" name="Text Box 16">
            <a:extLst>
              <a:ext uri="{FF2B5EF4-FFF2-40B4-BE49-F238E27FC236}">
                <a16:creationId xmlns:a16="http://schemas.microsoft.com/office/drawing/2014/main" id="{6D95AAAC-4C4E-4DC9-92CA-F4E7A1486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4514850"/>
            <a:ext cx="1373188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Dishonest</a:t>
            </a:r>
          </a:p>
        </p:txBody>
      </p:sp>
      <p:sp>
        <p:nvSpPr>
          <p:cNvPr id="19465" name="Text Box 17">
            <a:extLst>
              <a:ext uri="{FF2B5EF4-FFF2-40B4-BE49-F238E27FC236}">
                <a16:creationId xmlns:a16="http://schemas.microsoft.com/office/drawing/2014/main" id="{379BE457-DA9C-4165-94C6-ECD795E88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3498850"/>
            <a:ext cx="1220788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Honest</a:t>
            </a:r>
          </a:p>
        </p:txBody>
      </p:sp>
      <p:sp>
        <p:nvSpPr>
          <p:cNvPr id="19466" name="Text Box 15">
            <a:extLst>
              <a:ext uri="{FF2B5EF4-FFF2-40B4-BE49-F238E27FC236}">
                <a16:creationId xmlns:a16="http://schemas.microsoft.com/office/drawing/2014/main" id="{538FDE05-66A4-476B-B70D-386F9C33D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2165350"/>
            <a:ext cx="1203325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t>Returns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onarch butterfly">
            <a:extLst>
              <a:ext uri="{FF2B5EF4-FFF2-40B4-BE49-F238E27FC236}">
                <a16:creationId xmlns:a16="http://schemas.microsoft.com/office/drawing/2014/main" id="{465BD91C-B671-4133-89CC-AA04D1F7E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2468563"/>
            <a:ext cx="3795712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>
            <a:extLst>
              <a:ext uri="{FF2B5EF4-FFF2-40B4-BE49-F238E27FC236}">
                <a16:creationId xmlns:a16="http://schemas.microsoft.com/office/drawing/2014/main" id="{E91004EA-3E63-4561-9C4D-346983A04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Permanent problem: mimicry 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14DB33B-1652-4A81-9A32-4A886BD2F4B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</a:rPr>
              <a:t>Viceroy</a:t>
            </a:r>
            <a:r>
              <a:rPr lang="en-US" altLang="en-US" sz="360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C0A694C-EAEA-4F25-8486-8B44FB83019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FFFFFF"/>
                </a:solidFill>
                <a:cs typeface="Times New Roman" panose="02020603050405020304" pitchFamily="18" charset="0"/>
              </a:rPr>
              <a:t>Monarch (poisonous)</a:t>
            </a:r>
            <a:r>
              <a:rPr lang="en-US" altLang="en-US" sz="360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294053E0-53F3-4249-94B0-17FE8A449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5745163"/>
            <a:ext cx="3825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n-US" sz="1200">
                <a:solidFill>
                  <a:srgbClr val="FFFFFF"/>
                </a:solidFill>
                <a:cs typeface="Times New Roman" panose="02020603050405020304" pitchFamily="18" charset="0"/>
              </a:rPr>
              <a:t>http://www.kidzone.ws/animals/monarch_butterfly.htm </a:t>
            </a:r>
          </a:p>
        </p:txBody>
      </p:sp>
      <p:pic>
        <p:nvPicPr>
          <p:cNvPr id="20487" name="Picture 7" descr="Viceroy butterfly">
            <a:extLst>
              <a:ext uri="{FF2B5EF4-FFF2-40B4-BE49-F238E27FC236}">
                <a16:creationId xmlns:a16="http://schemas.microsoft.com/office/drawing/2014/main" id="{3C4B8050-B5BE-4A89-A27D-6B9B6EBDE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74913"/>
            <a:ext cx="3838575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B1A5574-BA60-4933-A855-1227ED7D5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Mimicry 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F42CC86A-4B0E-4DF5-B0CB-10BF23CDF0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Conditions</a:t>
            </a:r>
            <a:r>
              <a:rPr lang="en-US" altLang="en-US" sz="420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sz="24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</a:rPr>
              <a:t>Costly or slow for imitator</a:t>
            </a:r>
            <a:r>
              <a:rPr lang="en-US" altLang="en-US" sz="200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Importance of being pioneer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Between people, it is advantageous:  </a:t>
            </a:r>
            <a:endParaRPr lang="en-US" altLang="en-US" sz="24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</a:rPr>
              <a:t>To be honest and to seem it</a:t>
            </a:r>
            <a:r>
              <a:rPr lang="en-US" altLang="en-US" sz="200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</a:rPr>
              <a:t>To pretend it without being it</a:t>
            </a:r>
            <a:r>
              <a:rPr lang="en-US" altLang="en-US" sz="200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sz="200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</a:rPr>
              <a:t>To distinguish both types</a:t>
            </a:r>
            <a:r>
              <a:rPr lang="en-US" altLang="en-US" sz="200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>
            <a:extLst>
              <a:ext uri="{FF2B5EF4-FFF2-40B4-BE49-F238E27FC236}">
                <a16:creationId xmlns:a16="http://schemas.microsoft.com/office/drawing/2014/main" id="{E3C2A62D-F79C-4775-842A-FBC8DA347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Link to previous discussion</a:t>
            </a:r>
          </a:p>
        </p:txBody>
      </p:sp>
      <p:sp>
        <p:nvSpPr>
          <p:cNvPr id="6147" name="2 Marcador de contenido">
            <a:extLst>
              <a:ext uri="{FF2B5EF4-FFF2-40B4-BE49-F238E27FC236}">
                <a16:creationId xmlns:a16="http://schemas.microsoft.com/office/drawing/2014/main" id="{0D990B47-C970-4B9E-9121-92647CCA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Implicit </a:t>
            </a:r>
            <a:r>
              <a:rPr lang="en-US" altLang="en-US" dirty="0">
                <a:solidFill>
                  <a:srgbClr val="FF0000"/>
                </a:solidFill>
              </a:rPr>
              <a:t>assumptions</a:t>
            </a:r>
            <a:r>
              <a:rPr lang="en-US" altLang="en-US" dirty="0"/>
              <a:t> in our analysis of the water scarcity case</a:t>
            </a:r>
          </a:p>
          <a:p>
            <a:pPr lvl="1"/>
            <a:r>
              <a:rPr lang="en-US" altLang="en-US" dirty="0"/>
              <a:t>Users</a:t>
            </a:r>
          </a:p>
          <a:p>
            <a:pPr lvl="2"/>
            <a:r>
              <a:rPr lang="en-US" altLang="en-US" dirty="0"/>
              <a:t>react to price (zero, high): rational utility maximizers</a:t>
            </a:r>
          </a:p>
          <a:p>
            <a:pPr lvl="2"/>
            <a:r>
              <a:rPr lang="en-US" altLang="en-US" dirty="0"/>
              <a:t>have a malleable utility function (preferences), modified by, e .g., advertising, making them feeling guilty?</a:t>
            </a:r>
          </a:p>
          <a:p>
            <a:pPr lvl="1"/>
            <a:r>
              <a:rPr lang="en-US" altLang="en-US" dirty="0"/>
              <a:t>Politicians pursue:</a:t>
            </a:r>
          </a:p>
          <a:p>
            <a:pPr lvl="2"/>
            <a:r>
              <a:rPr lang="en-US" altLang="en-US" dirty="0"/>
              <a:t>public interest? or</a:t>
            </a:r>
          </a:p>
          <a:p>
            <a:pPr lvl="2"/>
            <a:r>
              <a:rPr lang="en-US" altLang="en-US" dirty="0"/>
              <a:t>private interest?</a:t>
            </a:r>
          </a:p>
          <a:p>
            <a:pPr lvl="3"/>
            <a:r>
              <a:rPr lang="en-US" altLang="en-US" dirty="0"/>
              <a:t>can it converge into public interest? How?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E765B77-2232-4DD6-B3B0-F4EF6C4EC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Size of primates’ brains is positively correlated to groups’ size </a:t>
            </a:r>
          </a:p>
        </p:txBody>
      </p:sp>
      <p:pic>
        <p:nvPicPr>
          <p:cNvPr id="22531" name="Picture 3" descr="brain_size_02">
            <a:extLst>
              <a:ext uri="{FF2B5EF4-FFF2-40B4-BE49-F238E27FC236}">
                <a16:creationId xmlns:a16="http://schemas.microsoft.com/office/drawing/2014/main" id="{CC3F5628-FA27-4246-AD23-24DFC2D41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3225"/>
            <a:ext cx="68580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5051D493-8FBE-4FBF-96D8-30C499DB8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2. Rationality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DB86124-2FE4-4BF5-A999-842CEFC63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Two Views on “Bounded Rationality”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E71A755-4898-47C7-9E41-7BFC2F28D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6388" cy="4114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Costly to gather &amp; process information needed to make optimal decisions</a:t>
            </a:r>
            <a:r>
              <a:rPr lang="en-US" altLang="en-US" dirty="0">
                <a:solidFill>
                  <a:srgbClr val="FFFFFF"/>
                </a:solidFill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  <a:r>
              <a:rPr lang="en-US" altLang="en-US" dirty="0">
                <a:solidFill>
                  <a:srgbClr val="FFFFFF"/>
                </a:solidFill>
                <a:ea typeface="Times New Roman" panose="02020603050405020304" pitchFamily="18" charset="0"/>
                <a:cs typeface="Wingdings" panose="05000000000000000000" pitchFamily="2" charset="2"/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we “satisfy”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</a:rPr>
              <a:t>E.g.: chess with clock: 40 plays in 2,5 hours</a:t>
            </a:r>
            <a:r>
              <a:rPr lang="en-US" altLang="en-US" sz="20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sz="20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</a:rPr>
              <a:t>To satisfy = to optimize with information cost</a:t>
            </a:r>
            <a:r>
              <a:rPr lang="en-US" altLang="en-US" sz="20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Systematic “errors” = violations of the “rational” rules of decision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“Biases / Anomalies”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FF9999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en-US" dirty="0">
              <a:solidFill>
                <a:srgbClr val="FF9999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7C775F9-1480-42A5-AEA8-387E803A0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Ex.: considering “sunk” costs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10E9974-388C-425A-A1D8-FE0B28BAA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Firms keep investing in ruinous investments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Countries? AVE? Ourselves?</a:t>
            </a:r>
            <a:endParaRPr lang="en-US" altLang="en-US" dirty="0">
              <a:solidFill>
                <a:srgbClr val="CC33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Famous experiments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Tight new shoes: Do people react the same if they bought them as if they received them as a gift?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Pizza buffet: pay 3€ you eat all you want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We give back 3€ to lucky tables: Will these eat more or less than the other tables? 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For discussion: 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Do sunk costs play a role when rescuing firms? 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Do we think </a:t>
            </a:r>
            <a:r>
              <a:rPr lang="en-US" altLang="en-US" i="1" dirty="0">
                <a:solidFill>
                  <a:srgbClr val="FFFFFF"/>
                </a:solidFill>
                <a:cs typeface="Times New Roman" panose="02020603050405020304" pitchFamily="18" charset="0"/>
              </a:rPr>
              <a:t>naturally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 in opportunity costs?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0D7AE8B-D55D-4F9F-8BAE-FC13E96E9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1828800"/>
          </a:xfrm>
        </p:spPr>
        <p:txBody>
          <a:bodyPr/>
          <a:lstStyle/>
          <a:p>
            <a:pPr algn="l" eaLnBrk="1" hangingPunct="1"/>
            <a:r>
              <a:rPr lang="en-US" altLang="en-US" sz="3200" dirty="0">
                <a:solidFill>
                  <a:srgbClr val="FFFFCC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Bus. Econ: </a:t>
            </a:r>
            <a:r>
              <a:rPr lang="en-US" altLang="en-US" sz="3200" i="1" dirty="0">
                <a:solidFill>
                  <a:srgbClr val="FFFFCC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Prospect Theory </a:t>
            </a:r>
            <a:r>
              <a:rPr lang="en-US" altLang="en-US" sz="3200" dirty="0">
                <a:solidFill>
                  <a:srgbClr val="FFFFCC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(Asymmetric value function)</a:t>
            </a:r>
            <a:br>
              <a:rPr lang="en-US" altLang="en-US" sz="3200" dirty="0">
                <a:solidFill>
                  <a:srgbClr val="FFFFCC"/>
                </a:solidFill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- defined on </a:t>
            </a:r>
            <a:r>
              <a:rPr lang="en-US" altLang="en-US" sz="2400" i="1" dirty="0">
                <a:solidFill>
                  <a:srgbClr val="FFFFCC"/>
                </a:solidFill>
                <a:cs typeface="Times New Roman" panose="02020603050405020304" pitchFamily="18" charset="0"/>
              </a:rPr>
              <a:t>changes </a:t>
            </a: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of wealth </a:t>
            </a:r>
            <a:b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2400" i="1" dirty="0">
                <a:solidFill>
                  <a:srgbClr val="FFFFCC"/>
                </a:solidFill>
                <a:cs typeface="Times New Roman" panose="02020603050405020304" pitchFamily="18" charset="0"/>
              </a:rPr>
              <a:t>aversion to losses</a:t>
            </a:r>
            <a:r>
              <a:rPr lang="en-US" altLang="en-US" sz="2400" dirty="0">
                <a:solidFill>
                  <a:srgbClr val="FFFFCC"/>
                </a:solidFill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steeper for losses</a:t>
            </a:r>
            <a:r>
              <a:rPr lang="en-US" altLang="en-US" sz="2400" i="1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sz="2400" i="1" dirty="0">
                <a:solidFill>
                  <a:srgbClr val="FFFFCC"/>
                </a:solidFill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- decreasing marg. utility </a:t>
            </a: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solidFill>
                  <a:srgbClr val="FFFFCC"/>
                </a:solidFill>
                <a:cs typeface="Times New Roman" panose="02020603050405020304" pitchFamily="18" charset="0"/>
              </a:rPr>
              <a:t>concave in gains, convex in losses </a:t>
            </a:r>
          </a:p>
        </p:txBody>
      </p:sp>
      <p:pic>
        <p:nvPicPr>
          <p:cNvPr id="26627" name="Picture 4" descr="fra83342_0802">
            <a:extLst>
              <a:ext uri="{FF2B5EF4-FFF2-40B4-BE49-F238E27FC236}">
                <a16:creationId xmlns:a16="http://schemas.microsoft.com/office/drawing/2014/main" id="{8B79274F-CE7F-47C4-96A5-E16304903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2424113"/>
            <a:ext cx="7480300" cy="411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9F8D8A8-8386-4C67-85B6-BC97F3125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Marketing applications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1CA0B24-9B24-4012-AE53-2592205F5D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Segregate gains</a:t>
            </a:r>
            <a:endParaRPr lang="en-US" altLang="en-US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E.g., </a:t>
            </a: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December 24 &amp; January 6</a:t>
            </a:r>
            <a:r>
              <a:rPr lang="en-US" altLang="en-US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Combine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“blood, sweat &amp; tears”, failing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Do governments apply it in crises? EU “austerity”? </a:t>
            </a:r>
            <a:r>
              <a:rPr lang="en-US" altLang="en-US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Combine small loss with greater gain</a:t>
            </a:r>
            <a:r>
              <a:rPr lang="en-US" altLang="en-US">
                <a:solidFill>
                  <a:srgbClr val="CC3300"/>
                </a:solidFill>
                <a:cs typeface="Times New Roman" panose="02020603050405020304" pitchFamily="18" charset="0"/>
              </a:rPr>
              <a:t>  </a:t>
            </a: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Detach small gains from large losses: cash rebates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Exercise: examine marketing tricks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Car “options” and gifts</a:t>
            </a:r>
            <a:endParaRPr lang="en-US" altLang="en-US">
              <a:solidFill>
                <a:srgbClr val="CC33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9BD885E-132C-4A23-8ACD-C9F41D90E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>
                <a:latin typeface="Arial Unicode MS" panose="020B0604020202020204" pitchFamily="34" charset="-128"/>
              </a:rPr>
              <a:t>Rejection of a Dominant 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r>
              <a:rPr lang="en-US" altLang="en-US" sz="3400" dirty="0">
                <a:latin typeface="Arial Unicode MS" panose="020B0604020202020204" pitchFamily="34" charset="-128"/>
              </a:rPr>
              <a:t>Insurance Plan</a:t>
            </a:r>
          </a:p>
        </p:txBody>
      </p:sp>
      <p:pic>
        <p:nvPicPr>
          <p:cNvPr id="28675" name="Picture 3" descr="fra83342_0803">
            <a:extLst>
              <a:ext uri="{FF2B5EF4-FFF2-40B4-BE49-F238E27FC236}">
                <a16:creationId xmlns:a16="http://schemas.microsoft.com/office/drawing/2014/main" id="{C7025CA3-EDF6-40F7-B0DF-9D6D299873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09800"/>
            <a:ext cx="4876800" cy="3657600"/>
          </a:xfrm>
          <a:solidFill>
            <a:schemeClr val="tx1"/>
          </a:solidFill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4A9D1AF-392D-4195-8DAD-BAF0406E4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latin typeface="Arial Unicode MS" panose="020B0604020202020204" pitchFamily="34" charset="-128"/>
              </a:rPr>
              <a:t>The Benefit of Segregating Gains</a:t>
            </a:r>
          </a:p>
        </p:txBody>
      </p:sp>
      <p:pic>
        <p:nvPicPr>
          <p:cNvPr id="29699" name="Picture 3" descr="fra83342_0804">
            <a:extLst>
              <a:ext uri="{FF2B5EF4-FFF2-40B4-BE49-F238E27FC236}">
                <a16:creationId xmlns:a16="http://schemas.microsoft.com/office/drawing/2014/main" id="{5852261E-D935-42A1-A668-B773D21904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5338" y="2209800"/>
            <a:ext cx="5013325" cy="3657600"/>
          </a:xfrm>
          <a:solidFill>
            <a:schemeClr val="tx1"/>
          </a:solidFill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E4914EC-8B0D-4B4A-9020-42D2A6E65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>
                <a:latin typeface="Arial Unicode MS" panose="020B0604020202020204" pitchFamily="34" charset="-128"/>
              </a:rPr>
              <a:t>The Benefit of Combining Losses</a:t>
            </a:r>
          </a:p>
        </p:txBody>
      </p:sp>
      <p:pic>
        <p:nvPicPr>
          <p:cNvPr id="30723" name="Picture 3" descr="fra83342_0805">
            <a:extLst>
              <a:ext uri="{FF2B5EF4-FFF2-40B4-BE49-F238E27FC236}">
                <a16:creationId xmlns:a16="http://schemas.microsoft.com/office/drawing/2014/main" id="{A7DBB058-26AA-4BB1-83E0-A9CE1F5D6B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0425" y="2209800"/>
            <a:ext cx="4883150" cy="3657600"/>
          </a:xfrm>
          <a:solidFill>
            <a:schemeClr val="tx1"/>
          </a:solidFill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72F2BA8-3A0C-4C6E-B523-01B5D8703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>
                <a:latin typeface="Arial Unicode MS" panose="020B0604020202020204" pitchFamily="34" charset="-128"/>
              </a:rPr>
              <a:t>The Benefit of Offsetting …</a:t>
            </a:r>
          </a:p>
        </p:txBody>
      </p:sp>
      <p:pic>
        <p:nvPicPr>
          <p:cNvPr id="31747" name="Picture 3" descr="fra83342_0806">
            <a:extLst>
              <a:ext uri="{FF2B5EF4-FFF2-40B4-BE49-F238E27FC236}">
                <a16:creationId xmlns:a16="http://schemas.microsoft.com/office/drawing/2014/main" id="{144F3229-285E-42E8-A233-4B20FFDC4C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09800"/>
            <a:ext cx="4876800" cy="3657600"/>
          </a:xfrm>
          <a:solidFill>
            <a:schemeClr val="tx1"/>
          </a:solidFill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9B2C67-8B26-4A55-B60C-30BC4D589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Behavior &amp; contracting in a nutshell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73D4080-7B08-4A6B-9564-BB1C823EDF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Rationality: “bounded”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/>
              <a:t>costly to be rational</a:t>
            </a:r>
          </a:p>
          <a:p>
            <a:pPr lvl="1" eaLnBrk="1" hangingPunct="1"/>
            <a:r>
              <a:rPr lang="en-US" altLang="en-US" dirty="0"/>
              <a:t>Chess playing</a:t>
            </a:r>
          </a:p>
          <a:p>
            <a:pPr eaLnBrk="1" hangingPunct="1"/>
            <a:r>
              <a:rPr lang="en-US" altLang="en-US" dirty="0"/>
              <a:t>Self-interest + Info asymmetry </a:t>
            </a:r>
            <a:r>
              <a:rPr lang="en-US" altLang="en-US" dirty="0">
                <a:sym typeface="Wingdings" panose="05000000000000000000" pitchFamily="2" charset="2"/>
              </a:rPr>
              <a:t> “opportunism”</a:t>
            </a:r>
          </a:p>
          <a:p>
            <a:pPr lvl="1" eaLnBrk="1" hangingPunct="1"/>
            <a:r>
              <a:rPr lang="en-US" altLang="en-US" dirty="0">
                <a:sym typeface="Wingdings" panose="05000000000000000000" pitchFamily="2" charset="2"/>
              </a:rPr>
              <a:t>Gaming incentives</a:t>
            </a:r>
          </a:p>
          <a:p>
            <a:pPr eaLnBrk="1" hangingPunct="1"/>
            <a:r>
              <a:rPr lang="en-US" altLang="en-US" dirty="0">
                <a:sym typeface="Wingdings" panose="05000000000000000000" pitchFamily="2" charset="2"/>
              </a:rPr>
              <a:t>Orientation towards: </a:t>
            </a:r>
          </a:p>
          <a:p>
            <a:pPr lvl="1" eaLnBrk="1" hangingPunct="1"/>
            <a:r>
              <a:rPr lang="en-US" altLang="en-US" dirty="0"/>
              <a:t>Opportunism ex post </a:t>
            </a:r>
          </a:p>
          <a:p>
            <a:pPr lvl="1" eaLnBrk="1" hangingPunct="1"/>
            <a:r>
              <a:rPr lang="en-US" altLang="en-US" dirty="0"/>
              <a:t>Efficiency ex ante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</a:p>
          <a:p>
            <a:pPr lvl="2" eaLnBrk="1" hangingPunct="1"/>
            <a:r>
              <a:rPr lang="en-US" altLang="en-US" dirty="0">
                <a:sym typeface="Wingdings" panose="05000000000000000000" pitchFamily="2" charset="2"/>
              </a:rPr>
              <a:t>“</a:t>
            </a:r>
            <a:r>
              <a:rPr lang="en-US" altLang="en-US" dirty="0"/>
              <a:t>farsighted contracting”—Does it work?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55789E9-1F8A-4759-AB2D-82374EDB0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dirty="0">
                <a:latin typeface="Tahoma" panose="020B0604030504040204" pitchFamily="34" charset="0"/>
              </a:rPr>
              <a:t>The Silver-Lining Effect </a:t>
            </a:r>
            <a:br>
              <a:rPr lang="en-US" altLang="en-US" sz="3400" dirty="0">
                <a:latin typeface="Tahoma" panose="020B0604030504040204" pitchFamily="34" charset="0"/>
              </a:rPr>
            </a:br>
            <a:r>
              <a:rPr lang="en-US" altLang="en-US" sz="3400" dirty="0">
                <a:latin typeface="Tahoma" panose="020B0604030504040204" pitchFamily="34" charset="0"/>
              </a:rPr>
              <a:t>and Cash Rebates</a:t>
            </a:r>
          </a:p>
        </p:txBody>
      </p:sp>
      <p:pic>
        <p:nvPicPr>
          <p:cNvPr id="32771" name="Picture 3" descr="fra83342_0807">
            <a:extLst>
              <a:ext uri="{FF2B5EF4-FFF2-40B4-BE49-F238E27FC236}">
                <a16:creationId xmlns:a16="http://schemas.microsoft.com/office/drawing/2014/main" id="{3500BFF4-4304-4294-A4F4-5DF66208BD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6288" y="2209800"/>
            <a:ext cx="5051425" cy="3657600"/>
          </a:xfrm>
          <a:solidFill>
            <a:schemeClr val="tx1"/>
          </a:solidFill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A7BE252-9171-465A-A2FB-9F8A92D05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2954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Are opportunity costs equally costly than money outlays?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E04CC69-22BE-4548-BD3F-38C281A9FB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You bought a ticket for 100 €. On arrival, resale price 1,000 € &gt; max we had paid. Do you sell it?  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Prospect theory: it seems that we consider</a:t>
            </a:r>
            <a:r>
              <a:rPr lang="en-US" altLang="en-US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Opportunity cost as a “lost gain”</a:t>
            </a:r>
            <a:r>
              <a:rPr lang="en-US" altLang="en-US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Payments as “losses”</a:t>
            </a:r>
            <a:r>
              <a:rPr lang="en-US" altLang="en-US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Other explanations?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E0CC190-AD3B-4442-AE18-DC993ADEE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>
                <a:solidFill>
                  <a:srgbClr val="FFFFCC"/>
                </a:solidFill>
                <a:cs typeface="Times New Roman" panose="02020603050405020304" pitchFamily="18" charset="0"/>
              </a:rPr>
              <a:t>More “anomalies”  </a:t>
            </a:r>
            <a:r>
              <a:rPr lang="en-US" altLang="en-US" sz="28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3BE0C60-3831-4F3C-9AC3-07E7E1DA9F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Availability</a:t>
            </a:r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Representativeness</a:t>
            </a:r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Anchoring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Perception</a:t>
            </a:r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Irrelevant options</a:t>
            </a:r>
            <a:r>
              <a:rPr lang="en-US" altLang="en-US" dirty="0">
                <a:cs typeface="Times New Roman" panose="02020603050405020304" pitchFamily="18" charset="0"/>
              </a:rPr>
              <a:t> (decoy effect)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B6A4A9E-E5E6-4E11-9C4A-BE5F28BFE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Availability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D0A1C75-70BF-4AB6-ADFE-3E65E059D2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We estimate frequency by our memory of cases: they affect decisions more the easier to remember (more recent, salient, etc.)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How many words begin or have "r" like 3</a:t>
            </a:r>
            <a:r>
              <a:rPr lang="en-US" altLang="en-US" baseline="30000">
                <a:solidFill>
                  <a:srgbClr val="FFFFFF"/>
                </a:solidFill>
                <a:cs typeface="Times New Roman" panose="02020603050405020304" pitchFamily="18" charset="0"/>
              </a:rPr>
              <a:t>rd</a:t>
            </a: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 letter? 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How likely to die in a plane crash?</a:t>
            </a:r>
          </a:p>
          <a:p>
            <a:pPr lvl="1"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Dangerous when evaluating subordinates</a:t>
            </a:r>
            <a:r>
              <a:rPr lang="en-US" altLang="en-US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DFD4275-63D9-4F95-93DD-2C2ABE33F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Representativeness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4574D37-B9E0-455D-9940-814446F6EE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A brilliant soccer player, is more likely to be Brazilian or not? 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10,000 players altogether, 100 of them brilliant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50 players are Brazilian, 25 of them brilliant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75 brilliant players are not from Brazil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We miss the “regression to the mean”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Ex., supporters complain that their team plays worst after a success when it is in fact falling back into its mean performance</a:t>
            </a:r>
            <a:endParaRPr lang="en-US" altLang="en-US" dirty="0">
              <a:solidFill>
                <a:srgbClr val="FFFFCC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7EA1B07-D151-414C-A0A6-574139DF4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Anchoring &amp; adjustment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3E43C37-DDA3-473B-B0CA-34C8A9C91C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932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i="1" dirty="0">
                <a:solidFill>
                  <a:srgbClr val="FFFFFF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sz="2600" dirty="0">
                <a:solidFill>
                  <a:srgbClr val="FFFFFF"/>
                </a:solidFill>
                <a:cs typeface="Times New Roman" panose="02020603050405020304" pitchFamily="18" charset="0"/>
              </a:rPr>
              <a:t>= % of African countries in the UN</a:t>
            </a:r>
            <a:r>
              <a:rPr lang="en-US" altLang="en-US" sz="26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sz="26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Lottery</a:t>
            </a:r>
            <a:r>
              <a:rPr lang="en-US" altLang="en-US" sz="2200" dirty="0">
                <a:solidFill>
                  <a:srgbClr val="FFFFFF"/>
                </a:solidFill>
                <a:ea typeface="Times New Roman" panose="02020603050405020304" pitchFamily="18" charset="0"/>
                <a:cs typeface="Wingdings" panose="05000000000000000000" pitchFamily="2" charset="2"/>
              </a:rPr>
              <a:t>  </a:t>
            </a:r>
            <a:r>
              <a:rPr lang="en-US" altLang="en-US" sz="2200" dirty="0">
                <a:solidFill>
                  <a:srgbClr val="FFFFFF"/>
                </a:solidFill>
                <a:ea typeface="Times New Roman" panose="02020603050405020304" pitchFamily="18" charset="0"/>
                <a:cs typeface="Wingdings" panose="05000000000000000000" pitchFamily="2" charset="2"/>
                <a:sym typeface="Wingdings" panose="05000000000000000000" pitchFamily="2" charset="2"/>
              </a:rPr>
              <a:t> </a:t>
            </a: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number (anchor) =  </a:t>
            </a:r>
            <a:r>
              <a:rPr lang="en-US" altLang="en-US" sz="2200" i="1" dirty="0">
                <a:solidFill>
                  <a:srgbClr val="FFFFFF"/>
                </a:solidFill>
                <a:cs typeface="Times New Roman" panose="02020603050405020304" pitchFamily="18" charset="0"/>
              </a:rPr>
              <a:t>n </a:t>
            </a: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= 10 or 65</a:t>
            </a:r>
            <a:r>
              <a:rPr lang="en-US" altLang="en-US" sz="2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sz="22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People estimates different </a:t>
            </a:r>
            <a:r>
              <a:rPr lang="en-US" altLang="en-US" sz="2200" i="1" dirty="0">
                <a:solidFill>
                  <a:srgbClr val="FFFF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i="1" dirty="0">
                <a:solidFill>
                  <a:srgbClr val="FFFFCC"/>
                </a:solidFill>
                <a:cs typeface="Times New Roman" panose="02020603050405020304" pitchFamily="18" charset="0"/>
              </a:rPr>
              <a:t>: </a:t>
            </a:r>
            <a:endParaRPr lang="en-US" altLang="en-US" sz="22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If </a:t>
            </a:r>
            <a:r>
              <a:rPr lang="en-US" altLang="en-US" sz="1900" i="1" dirty="0">
                <a:solidFill>
                  <a:srgbClr val="FFFF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 = 10  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E(</a:t>
            </a:r>
            <a:r>
              <a:rPr lang="en-US" altLang="en-US" sz="1900" i="1" dirty="0">
                <a:solidFill>
                  <a:srgbClr val="FFFF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) = 25%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If </a:t>
            </a:r>
            <a:r>
              <a:rPr lang="en-US" altLang="en-US" sz="1900" i="1" dirty="0">
                <a:solidFill>
                  <a:srgbClr val="FFFFFF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 = 65  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E(</a:t>
            </a:r>
            <a:r>
              <a:rPr lang="en-US" altLang="en-US" sz="1900" i="1" dirty="0">
                <a:solidFill>
                  <a:srgbClr val="FFFFFF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900" dirty="0">
                <a:solidFill>
                  <a:srgbClr val="FFFFFF"/>
                </a:solidFill>
                <a:cs typeface="Times New Roman" panose="02020603050405020304" pitchFamily="18" charset="0"/>
              </a:rPr>
              <a:t>) = 45%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cs typeface="Times New Roman" panose="02020603050405020304" pitchFamily="18" charset="0"/>
              </a:rPr>
              <a:t>To consider products</a:t>
            </a:r>
            <a:r>
              <a:rPr lang="en-US" altLang="en-US" sz="26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sz="26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8 x 7 x 6 x 5 x 4 x 3 x 2 x 1  </a:t>
            </a: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2,250</a:t>
            </a:r>
            <a:r>
              <a:rPr lang="en-US" altLang="en-US" sz="2200" dirty="0">
                <a:solidFill>
                  <a:srgbClr val="FFFFCC"/>
                </a:solidFill>
                <a:cs typeface="Times New Roman" panose="02020603050405020304" pitchFamily="18" charset="0"/>
              </a:rPr>
              <a:t>  </a:t>
            </a:r>
            <a:endParaRPr lang="en-US" altLang="en-US" sz="22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1 x 2 x 3 x 4 x 5 x 6 x 7 x 8  </a:t>
            </a: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   </a:t>
            </a:r>
            <a:r>
              <a:rPr lang="en-US" altLang="en-US" sz="2200" dirty="0">
                <a:solidFill>
                  <a:srgbClr val="FFFFFF"/>
                </a:solidFill>
                <a:cs typeface="Times New Roman" panose="02020603050405020304" pitchFamily="18" charset="0"/>
              </a:rPr>
              <a:t>512</a:t>
            </a:r>
            <a:r>
              <a:rPr lang="en-US" altLang="en-US" sz="2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sz="2200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FFFFFF"/>
                </a:solidFill>
                <a:cs typeface="Times New Roman" panose="02020603050405020304" pitchFamily="18" charset="0"/>
              </a:rPr>
              <a:t>Can dating tips be derived from this?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7F7F7F"/>
                </a:solidFill>
                <a:cs typeface="Times New Roman" panose="02020603050405020304" pitchFamily="18" charset="0"/>
              </a:rPr>
              <a:t>More food for thought (to be discussed later on):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7F7F7F"/>
                </a:solidFill>
                <a:cs typeface="Times New Roman" panose="02020603050405020304" pitchFamily="18" charset="0"/>
              </a:rPr>
              <a:t>Are these experiments artful but irrelevant traps, to our  </a:t>
            </a:r>
            <a:r>
              <a:rPr lang="en-US" altLang="en-US" sz="2200" dirty="0">
                <a:solidFill>
                  <a:srgbClr val="7F7F7F"/>
                </a:solidFill>
                <a:cs typeface="Times New Roman" panose="02020603050405020304" pitchFamily="18" charset="0"/>
                <a:hlinkClick r:id="rId3" action="ppaction://hlinkfile"/>
              </a:rPr>
              <a:t>“Bayesian” mind</a:t>
            </a:r>
            <a:r>
              <a:rPr lang="en-US" altLang="en-US" sz="2200" dirty="0">
                <a:solidFill>
                  <a:srgbClr val="7F7F7F"/>
                </a:solidFill>
                <a:cs typeface="Times New Roman" panose="02020603050405020304" pitchFamily="18" charset="0"/>
              </a:rPr>
              <a:t>, designed to produce probabilities from unique events, not to handle frequencies, that require great samples?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AD195D0-9E98-462E-B6F3-7BFA89508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Perception is proportional to the intensity of the initial stimulus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AE8FE06-F651-4806-BF99-F2B4CB26E3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Luminosity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We did not perceive the small differences</a:t>
            </a:r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We do not see difference between bulbs of 100 and 100.5 watt</a:t>
            </a:r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But we see a 0.5 watt bulb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Price differences between stores: they influence more if they are important with respect to the price of the article</a:t>
            </a:r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Does it explain transactions costs in real estate?</a:t>
            </a:r>
            <a:endParaRPr lang="en-US" altLang="en-US" dirty="0">
              <a:solidFill>
                <a:srgbClr val="FFFFCC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ED5CB2C-A7D5-4FD4-986C-128DD2971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Decoy effect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6107267-0D59-4715-8AB6-D47B5C80AE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1175"/>
            <a:ext cx="4492625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A certain proportion  prefers A to B</a:t>
            </a: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ACE876AA-1ECC-4208-A671-04563E41AAC9}"/>
              </a:ext>
            </a:extLst>
          </p:cNvPr>
          <p:cNvGrpSpPr>
            <a:grpSpLocks/>
          </p:cNvGrpSpPr>
          <p:nvPr/>
        </p:nvGrpSpPr>
        <p:grpSpPr bwMode="auto">
          <a:xfrm>
            <a:off x="4949825" y="1828800"/>
            <a:ext cx="4011613" cy="2286000"/>
            <a:chOff x="629" y="2832"/>
            <a:chExt cx="2527" cy="1440"/>
          </a:xfrm>
        </p:grpSpPr>
        <p:sp>
          <p:nvSpPr>
            <p:cNvPr id="39942" name="Line 5">
              <a:extLst>
                <a:ext uri="{FF2B5EF4-FFF2-40B4-BE49-F238E27FC236}">
                  <a16:creationId xmlns:a16="http://schemas.microsoft.com/office/drawing/2014/main" id="{837A0B78-CE03-4AF6-B3CD-0D132320C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120"/>
              <a:ext cx="0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Line 6">
              <a:extLst>
                <a:ext uri="{FF2B5EF4-FFF2-40B4-BE49-F238E27FC236}">
                  <a16:creationId xmlns:a16="http://schemas.microsoft.com/office/drawing/2014/main" id="{98C7AAA8-1CAC-487F-AA91-8A82966B5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4128"/>
              <a:ext cx="12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Text Box 7">
              <a:extLst>
                <a:ext uri="{FF2B5EF4-FFF2-40B4-BE49-F238E27FC236}">
                  <a16:creationId xmlns:a16="http://schemas.microsoft.com/office/drawing/2014/main" id="{77A8F16A-E8E7-4FA6-AE24-784284033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" y="2832"/>
              <a:ext cx="6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Price </a:t>
              </a:r>
            </a:p>
          </p:txBody>
        </p:sp>
        <p:sp>
          <p:nvSpPr>
            <p:cNvPr id="39945" name="Text Box 8">
              <a:extLst>
                <a:ext uri="{FF2B5EF4-FFF2-40B4-BE49-F238E27FC236}">
                  <a16:creationId xmlns:a16="http://schemas.microsoft.com/office/drawing/2014/main" id="{2DEAA91E-A89B-4039-83F7-FF3FAB70C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9" y="3984"/>
              <a:ext cx="9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Distance</a:t>
              </a:r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9946" name="Text Box 9">
              <a:extLst>
                <a:ext uri="{FF2B5EF4-FFF2-40B4-BE49-F238E27FC236}">
                  <a16:creationId xmlns:a16="http://schemas.microsoft.com/office/drawing/2014/main" id="{7C862D2D-DF19-47FF-AFA6-83F9431F1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" y="326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A </a:t>
              </a:r>
            </a:p>
          </p:txBody>
        </p:sp>
        <p:sp>
          <p:nvSpPr>
            <p:cNvPr id="39947" name="Text Box 10">
              <a:extLst>
                <a:ext uri="{FF2B5EF4-FFF2-40B4-BE49-F238E27FC236}">
                  <a16:creationId xmlns:a16="http://schemas.microsoft.com/office/drawing/2014/main" id="{1AE830CF-C2FB-44D0-B6DE-09A119A62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69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B </a:t>
              </a:r>
            </a:p>
          </p:txBody>
        </p:sp>
        <p:sp>
          <p:nvSpPr>
            <p:cNvPr id="39948" name="Text Box 11">
              <a:extLst>
                <a:ext uri="{FF2B5EF4-FFF2-40B4-BE49-F238E27FC236}">
                  <a16:creationId xmlns:a16="http://schemas.microsoft.com/office/drawing/2014/main" id="{17BAB95C-FB9C-4D66-BF7D-38D18E5AA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345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C </a:t>
              </a:r>
            </a:p>
          </p:txBody>
        </p: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249735DD-8961-4BB5-9749-277882CFCB35}"/>
              </a:ext>
            </a:extLst>
          </p:cNvPr>
          <p:cNvSpPr/>
          <p:nvPr/>
        </p:nvSpPr>
        <p:spPr>
          <a:xfrm>
            <a:off x="6559420" y="2621902"/>
            <a:ext cx="755774" cy="578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06107267-0D59-4715-8AB6-D47B5C80AE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1175"/>
            <a:ext cx="4492625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Adding a “dominated” option </a:t>
            </a:r>
            <a:r>
              <a:rPr lang="en-US" altLang="en-US" i="1" dirty="0">
                <a:solidFill>
                  <a:srgbClr val="FFFFFF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(“irrelevant”), ...</a:t>
            </a:r>
            <a:b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does it affect the proportion of people inclined preferring A to B? </a:t>
            </a: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ACE876AA-1ECC-4208-A671-04563E41AAC9}"/>
              </a:ext>
            </a:extLst>
          </p:cNvPr>
          <p:cNvGrpSpPr>
            <a:grpSpLocks/>
          </p:cNvGrpSpPr>
          <p:nvPr/>
        </p:nvGrpSpPr>
        <p:grpSpPr bwMode="auto">
          <a:xfrm>
            <a:off x="4949825" y="1828800"/>
            <a:ext cx="4011613" cy="2286000"/>
            <a:chOff x="629" y="2832"/>
            <a:chExt cx="2527" cy="1440"/>
          </a:xfrm>
        </p:grpSpPr>
        <p:sp>
          <p:nvSpPr>
            <p:cNvPr id="39942" name="Line 5">
              <a:extLst>
                <a:ext uri="{FF2B5EF4-FFF2-40B4-BE49-F238E27FC236}">
                  <a16:creationId xmlns:a16="http://schemas.microsoft.com/office/drawing/2014/main" id="{837A0B78-CE03-4AF6-B3CD-0D132320C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120"/>
              <a:ext cx="0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Line 6">
              <a:extLst>
                <a:ext uri="{FF2B5EF4-FFF2-40B4-BE49-F238E27FC236}">
                  <a16:creationId xmlns:a16="http://schemas.microsoft.com/office/drawing/2014/main" id="{98C7AAA8-1CAC-487F-AA91-8A82966B5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4128"/>
              <a:ext cx="12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Text Box 7">
              <a:extLst>
                <a:ext uri="{FF2B5EF4-FFF2-40B4-BE49-F238E27FC236}">
                  <a16:creationId xmlns:a16="http://schemas.microsoft.com/office/drawing/2014/main" id="{77A8F16A-E8E7-4FA6-AE24-784284033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" y="2832"/>
              <a:ext cx="6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Price </a:t>
              </a:r>
            </a:p>
          </p:txBody>
        </p:sp>
        <p:sp>
          <p:nvSpPr>
            <p:cNvPr id="39945" name="Text Box 8">
              <a:extLst>
                <a:ext uri="{FF2B5EF4-FFF2-40B4-BE49-F238E27FC236}">
                  <a16:creationId xmlns:a16="http://schemas.microsoft.com/office/drawing/2014/main" id="{2DEAA91E-A89B-4039-83F7-FF3FAB70C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9" y="3984"/>
              <a:ext cx="9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Distance</a:t>
              </a:r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9946" name="Text Box 9">
              <a:extLst>
                <a:ext uri="{FF2B5EF4-FFF2-40B4-BE49-F238E27FC236}">
                  <a16:creationId xmlns:a16="http://schemas.microsoft.com/office/drawing/2014/main" id="{7C862D2D-DF19-47FF-AFA6-83F9431F1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" y="326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A </a:t>
              </a:r>
            </a:p>
          </p:txBody>
        </p:sp>
        <p:sp>
          <p:nvSpPr>
            <p:cNvPr id="39947" name="Text Box 10">
              <a:extLst>
                <a:ext uri="{FF2B5EF4-FFF2-40B4-BE49-F238E27FC236}">
                  <a16:creationId xmlns:a16="http://schemas.microsoft.com/office/drawing/2014/main" id="{1AE830CF-C2FB-44D0-B6DE-09A119A62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69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B </a:t>
              </a:r>
            </a:p>
          </p:txBody>
        </p:sp>
        <p:sp>
          <p:nvSpPr>
            <p:cNvPr id="39948" name="Text Box 11">
              <a:extLst>
                <a:ext uri="{FF2B5EF4-FFF2-40B4-BE49-F238E27FC236}">
                  <a16:creationId xmlns:a16="http://schemas.microsoft.com/office/drawing/2014/main" id="{17BAB95C-FB9C-4D66-BF7D-38D18E5AA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345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C </a:t>
              </a: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C212106-5545-4398-BDB5-E370BD58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decoy</a:t>
            </a:r>
          </a:p>
        </p:txBody>
      </p:sp>
    </p:spTree>
    <p:extLst>
      <p:ext uri="{BB962C8B-B14F-4D97-AF65-F5344CB8AC3E}">
        <p14:creationId xmlns:p14="http://schemas.microsoft.com/office/powerpoint/2010/main" val="39415446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ED5CB2C-A7D5-4FD4-986C-128DD2971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Irrelevant options (“decoy effect”)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6107267-0D59-4715-8AB6-D47B5C80AE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1175"/>
            <a:ext cx="4492625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When adding “dominated” option </a:t>
            </a:r>
            <a:r>
              <a:rPr lang="en-US" altLang="en-US" i="1" dirty="0">
                <a:solidFill>
                  <a:srgbClr val="FFFFFF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(“irrelevant”), the proportion of people inclined to a near option (</a:t>
            </a:r>
            <a:r>
              <a:rPr lang="en-US" altLang="en-US" i="1" dirty="0">
                <a:solidFill>
                  <a:srgbClr val="FFFFFF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increases</a:t>
            </a: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ACE876AA-1ECC-4208-A671-04563E41AAC9}"/>
              </a:ext>
            </a:extLst>
          </p:cNvPr>
          <p:cNvGrpSpPr>
            <a:grpSpLocks/>
          </p:cNvGrpSpPr>
          <p:nvPr/>
        </p:nvGrpSpPr>
        <p:grpSpPr bwMode="auto">
          <a:xfrm>
            <a:off x="4949825" y="1828800"/>
            <a:ext cx="4011613" cy="2286000"/>
            <a:chOff x="629" y="2832"/>
            <a:chExt cx="2527" cy="1440"/>
          </a:xfrm>
        </p:grpSpPr>
        <p:sp>
          <p:nvSpPr>
            <p:cNvPr id="39942" name="Line 5">
              <a:extLst>
                <a:ext uri="{FF2B5EF4-FFF2-40B4-BE49-F238E27FC236}">
                  <a16:creationId xmlns:a16="http://schemas.microsoft.com/office/drawing/2014/main" id="{837A0B78-CE03-4AF6-B3CD-0D132320C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120"/>
              <a:ext cx="0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3" name="Line 6">
              <a:extLst>
                <a:ext uri="{FF2B5EF4-FFF2-40B4-BE49-F238E27FC236}">
                  <a16:creationId xmlns:a16="http://schemas.microsoft.com/office/drawing/2014/main" id="{98C7AAA8-1CAC-487F-AA91-8A82966B5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4128"/>
              <a:ext cx="12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Text Box 7">
              <a:extLst>
                <a:ext uri="{FF2B5EF4-FFF2-40B4-BE49-F238E27FC236}">
                  <a16:creationId xmlns:a16="http://schemas.microsoft.com/office/drawing/2014/main" id="{77A8F16A-E8E7-4FA6-AE24-784284033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" y="2832"/>
              <a:ext cx="6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Price </a:t>
              </a:r>
            </a:p>
          </p:txBody>
        </p:sp>
        <p:sp>
          <p:nvSpPr>
            <p:cNvPr id="39945" name="Text Box 8">
              <a:extLst>
                <a:ext uri="{FF2B5EF4-FFF2-40B4-BE49-F238E27FC236}">
                  <a16:creationId xmlns:a16="http://schemas.microsoft.com/office/drawing/2014/main" id="{2DEAA91E-A89B-4039-83F7-FF3FAB70C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9" y="3984"/>
              <a:ext cx="9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Distance</a:t>
              </a:r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9946" name="Text Box 9">
              <a:extLst>
                <a:ext uri="{FF2B5EF4-FFF2-40B4-BE49-F238E27FC236}">
                  <a16:creationId xmlns:a16="http://schemas.microsoft.com/office/drawing/2014/main" id="{7C862D2D-DF19-47FF-AFA6-83F9431F1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" y="326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A </a:t>
              </a:r>
            </a:p>
          </p:txBody>
        </p:sp>
        <p:sp>
          <p:nvSpPr>
            <p:cNvPr id="39947" name="Text Box 10">
              <a:extLst>
                <a:ext uri="{FF2B5EF4-FFF2-40B4-BE49-F238E27FC236}">
                  <a16:creationId xmlns:a16="http://schemas.microsoft.com/office/drawing/2014/main" id="{1AE830CF-C2FB-44D0-B6DE-09A119A62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69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B </a:t>
              </a:r>
            </a:p>
          </p:txBody>
        </p:sp>
        <p:sp>
          <p:nvSpPr>
            <p:cNvPr id="39948" name="Text Box 11">
              <a:extLst>
                <a:ext uri="{FF2B5EF4-FFF2-40B4-BE49-F238E27FC236}">
                  <a16:creationId xmlns:a16="http://schemas.microsoft.com/office/drawing/2014/main" id="{17BAB95C-FB9C-4D66-BF7D-38D18E5AA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" y="345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altLang="en-US">
                  <a:solidFill>
                    <a:srgbClr val="FFFFFF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C </a:t>
              </a:r>
            </a:p>
          </p:txBody>
        </p:sp>
      </p:grpSp>
      <p:sp>
        <p:nvSpPr>
          <p:cNvPr id="39941" name="Rectangle 16">
            <a:extLst>
              <a:ext uri="{FF2B5EF4-FFF2-40B4-BE49-F238E27FC236}">
                <a16:creationId xmlns:a16="http://schemas.microsoft.com/office/drawing/2014/main" id="{320B9C3D-9DC1-4087-9B04-680056A09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82597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150000"/>
              <a:buFontTx/>
              <a:buChar char="▪"/>
            </a:pPr>
            <a:r>
              <a:rPr lang="en-US" altLang="en-US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Which dating tips can be derived from this? </a:t>
            </a:r>
            <a:r>
              <a:rPr lang="en-US" altLang="en-US" sz="28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altLang="en-US" sz="2800" dirty="0">
              <a:solidFill>
                <a:srgbClr val="FFFF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150000"/>
              <a:buFontTx/>
              <a:buChar char="▪"/>
            </a:pPr>
            <a:r>
              <a:rPr lang="en-US" altLang="en-US" sz="2800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Food for thought: although </a:t>
            </a:r>
            <a:r>
              <a:rPr lang="en-US" altLang="en-US" sz="2800" i="1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 </a:t>
            </a:r>
            <a:r>
              <a:rPr lang="en-US" altLang="en-US" sz="2800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 dominated, 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♦"/>
            </a:pPr>
            <a:r>
              <a:rPr lang="en-US" altLang="en-US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 it  </a:t>
            </a:r>
            <a:r>
              <a:rPr lang="en-US" altLang="en-US" i="1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truly</a:t>
            </a:r>
            <a:r>
              <a:rPr lang="en-US" altLang="en-US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irrelevant?  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♦"/>
            </a:pPr>
            <a:r>
              <a:rPr lang="en-US" altLang="en-US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Could not it be informing that the next option is relatively better? (in similar, </a:t>
            </a:r>
            <a:r>
              <a:rPr lang="en-US" altLang="en-US" i="1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real</a:t>
            </a:r>
            <a:r>
              <a:rPr lang="en-US" altLang="en-US" dirty="0">
                <a:solidFill>
                  <a:srgbClr val="7F7F7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situations)</a:t>
            </a:r>
          </a:p>
        </p:txBody>
      </p:sp>
    </p:spTree>
    <p:extLst>
      <p:ext uri="{BB962C8B-B14F-4D97-AF65-F5344CB8AC3E}">
        <p14:creationId xmlns:p14="http://schemas.microsoft.com/office/powerpoint/2010/main" val="176196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7E86F4D-8222-4B1D-8E90-2DC7FB8AA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Key dimensions in human conduct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F45E20A-40C1-4CED-9F9B-2EF7AD555D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Economics</a:t>
            </a:r>
            <a:endParaRPr lang="en-US" altLang="en-US" sz="2400" dirty="0">
              <a:solidFill>
                <a:srgbClr val="FFFFFF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Self-interest</a:t>
            </a:r>
            <a:r>
              <a:rPr lang="en-US" altLang="en-US" sz="2000" dirty="0">
                <a:solidFill>
                  <a:srgbClr val="FFFF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2000" dirty="0">
              <a:solidFill>
                <a:srgbClr val="FFFFFF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Rationality</a:t>
            </a:r>
            <a:r>
              <a:rPr lang="en-US" altLang="en-US" sz="2000" dirty="0">
                <a:solidFill>
                  <a:srgbClr val="FFFF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FFFFFF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Observable deviations from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Altruistic cooperation: love, tips by tourists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Failures of rationality: love? </a:t>
            </a:r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</a:rPr>
              <a:t>revenge</a:t>
            </a:r>
            <a:endParaRPr lang="en-US" alt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Variety across individuals, relationships, etc.</a:t>
            </a:r>
            <a:endParaRPr lang="en-US" altLang="en-US" sz="4200" dirty="0">
              <a:solidFill>
                <a:srgbClr val="CC3300"/>
              </a:solidFill>
              <a:cs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</a:rPr>
              <a:t>	Self-interested &lt;-----------------------------</a:t>
            </a:r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&gt;	</a:t>
            </a:r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</a:rPr>
              <a:t>Altruist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</a:rPr>
              <a:t>	Rational &lt;--------------------------------------</a:t>
            </a:r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&gt;	</a:t>
            </a:r>
            <a:r>
              <a:rPr lang="en-US" altLang="en-US" sz="2000" dirty="0">
                <a:solidFill>
                  <a:srgbClr val="FFFFFF"/>
                </a:solidFill>
                <a:cs typeface="Times New Roman" panose="02020603050405020304" pitchFamily="18" charset="0"/>
              </a:rPr>
              <a:t>Emotional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>
            <a:extLst>
              <a:ext uri="{FF2B5EF4-FFF2-40B4-BE49-F238E27FC236}">
                <a16:creationId xmlns:a16="http://schemas.microsoft.com/office/drawing/2014/main" id="{8A16C789-4A99-4397-AF1B-CCE6825B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Still more “anomalies”</a:t>
            </a:r>
            <a:br>
              <a:rPr lang="en-US" altLang="en-US" dirty="0"/>
            </a:br>
            <a:r>
              <a:rPr lang="en-US" altLang="en-US" sz="2800" dirty="0"/>
              <a:t>Exercise: after reading “Rethinking Thinking,” provide examples from your daily life</a:t>
            </a:r>
            <a:endParaRPr lang="en-US" altLang="en-US" dirty="0"/>
          </a:p>
        </p:txBody>
      </p:sp>
      <p:sp>
        <p:nvSpPr>
          <p:cNvPr id="40963" name="2 Marcador de texto">
            <a:extLst>
              <a:ext uri="{FF2B5EF4-FFF2-40B4-BE49-F238E27FC236}">
                <a16:creationId xmlns:a16="http://schemas.microsoft.com/office/drawing/2014/main" id="{1EEC80C0-8924-4AAE-9DE1-007234323A0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4349750"/>
          </a:xfrm>
        </p:spPr>
        <p:txBody>
          <a:bodyPr/>
          <a:lstStyle/>
          <a:p>
            <a:pPr eaLnBrk="1" hangingPunct="1"/>
            <a:r>
              <a:rPr lang="en-US" altLang="en-US" sz="2400"/>
              <a:t>excessive fear of feeling regret</a:t>
            </a:r>
          </a:p>
          <a:p>
            <a:pPr eaLnBrk="1" hangingPunct="1"/>
            <a:r>
              <a:rPr lang="en-US" altLang="en-US" sz="2400"/>
              <a:t>cognitive dissonance</a:t>
            </a:r>
          </a:p>
          <a:p>
            <a:pPr eaLnBrk="1" hangingPunct="1"/>
            <a:r>
              <a:rPr lang="en-US" altLang="en-US" sz="2400"/>
              <a:t>status quo bias</a:t>
            </a:r>
          </a:p>
          <a:p>
            <a:pPr eaLnBrk="1" hangingPunct="1"/>
            <a:r>
              <a:rPr lang="en-US" altLang="en-US" sz="2400"/>
              <a:t>tendency to compartmentalize</a:t>
            </a:r>
          </a:p>
          <a:p>
            <a:pPr eaLnBrk="1" hangingPunct="1"/>
            <a:r>
              <a:rPr lang="en-US" altLang="en-US" sz="2400"/>
              <a:t>over-confidence</a:t>
            </a:r>
          </a:p>
          <a:p>
            <a:pPr eaLnBrk="1" hangingPunct="1"/>
            <a:r>
              <a:rPr lang="en-US" altLang="en-US" sz="2400"/>
              <a:t>magical thinking and quasi-magical thinking</a:t>
            </a:r>
          </a:p>
          <a:p>
            <a:pPr eaLnBrk="1" hangingPunct="1"/>
            <a:r>
              <a:rPr lang="en-US" altLang="en-US" sz="2400" u="sng"/>
              <a:t>hindsight bias </a:t>
            </a:r>
            <a:r>
              <a:rPr lang="en-US" altLang="en-US" sz="2400"/>
              <a:t>and memory bias</a:t>
            </a:r>
          </a:p>
          <a:p>
            <a:pPr lvl="1" eaLnBrk="1" hangingPunct="1"/>
            <a:r>
              <a:rPr lang="en-US" altLang="en-US" sz="2000"/>
              <a:t>Ex: judicial decisions see contract as unequal ex post</a:t>
            </a:r>
          </a:p>
          <a:p>
            <a:pPr eaLnBrk="1" hangingPunct="1"/>
            <a:r>
              <a:rPr lang="en-US" altLang="en-US" sz="2400"/>
              <a:t>emotional responses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>
            <a:extLst>
              <a:ext uri="{FF2B5EF4-FFF2-40B4-BE49-F238E27FC236}">
                <a16:creationId xmlns:a16="http://schemas.microsoft.com/office/drawing/2014/main" id="{24D8860F-085A-4A4B-B3B0-30CE59CA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Examples of applications</a:t>
            </a:r>
          </a:p>
        </p:txBody>
      </p:sp>
      <p:sp>
        <p:nvSpPr>
          <p:cNvPr id="41987" name="2 Marcador de texto">
            <a:extLst>
              <a:ext uri="{FF2B5EF4-FFF2-40B4-BE49-F238E27FC236}">
                <a16:creationId xmlns:a16="http://schemas.microsoft.com/office/drawing/2014/main" id="{AE0E76E8-C762-42F3-B126-6F398DCE92F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983538" cy="4314825"/>
          </a:xfrm>
        </p:spPr>
        <p:txBody>
          <a:bodyPr/>
          <a:lstStyle/>
          <a:p>
            <a:r>
              <a:rPr lang="en-US" altLang="en-US" dirty="0"/>
              <a:t>Decoy effect in politics</a:t>
            </a:r>
          </a:p>
          <a:p>
            <a:pPr lvl="1"/>
            <a:r>
              <a:rPr lang="en-US" altLang="en-US" dirty="0">
                <a:hlinkClick r:id="rId2"/>
              </a:rPr>
              <a:t>http://www.washingtonpost.com/wp-dyn/content/article/2007/04/01/AR2007040100973.html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Decoy &amp; anchoring effects in dating </a:t>
            </a:r>
          </a:p>
          <a:p>
            <a:pPr lvl="1"/>
            <a:r>
              <a:rPr lang="en-US" altLang="en-US" dirty="0">
                <a:hlinkClick r:id="rId3"/>
              </a:rPr>
              <a:t>http://livinglifewithoutanet.com/2010/07/23/dating-tips-decoy-and-anchor/</a:t>
            </a:r>
            <a:r>
              <a:rPr lang="en-US" altLang="en-US" dirty="0"/>
              <a:t>	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>
            <a:extLst>
              <a:ext uri="{FF2B5EF4-FFF2-40B4-BE49-F238E27FC236}">
                <a16:creationId xmlns:a16="http://schemas.microsoft.com/office/drawing/2014/main" id="{AAC97795-7176-431E-BF3B-842B9CF8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968875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Are these biases errors only in an specific </a:t>
            </a:r>
            <a:r>
              <a:rPr lang="en-US" altLang="en-US" u="sng" dirty="0">
                <a:cs typeface="Times New Roman" panose="02020603050405020304" pitchFamily="18" charset="0"/>
              </a:rPr>
              <a:t>context</a:t>
            </a:r>
            <a:r>
              <a:rPr lang="en-US" altLang="en-US" dirty="0">
                <a:cs typeface="Times New Roman" panose="02020603050405020304" pitchFamily="18" charset="0"/>
              </a:rPr>
              <a:t>? </a:t>
            </a:r>
            <a:endParaRPr lang="en-US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>
            <a:extLst>
              <a:ext uri="{FF2B5EF4-FFF2-40B4-BE49-F238E27FC236}">
                <a16:creationId xmlns:a16="http://schemas.microsoft.com/office/drawing/2014/main" id="{62E8EB86-8F7E-41C9-BE89-7FEA0907E5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5100" y="4763"/>
          <a:ext cx="6084888" cy="677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Imagen de mapa de bits" r:id="rId3" imgW="2010056" imgH="2238687" progId="PBrush">
                  <p:embed/>
                </p:oleObj>
              </mc:Choice>
              <mc:Fallback>
                <p:oleObj name="Imagen de mapa de bits" r:id="rId3" imgW="2010056" imgH="2238687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763"/>
                        <a:ext cx="6084888" cy="677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4 Título">
            <a:extLst>
              <a:ext uri="{FF2B5EF4-FFF2-40B4-BE49-F238E27FC236}">
                <a16:creationId xmlns:a16="http://schemas.microsoft.com/office/drawing/2014/main" id="{71E07072-0AD0-4B2B-B4A1-73FF7EF1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CDE7F-2542-4C57-850F-0D0427CA1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 discussion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EEBA2B-8121-4357-A1FF-634D3C5B16A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3999722"/>
          </a:xfrm>
        </p:spPr>
        <p:txBody>
          <a:bodyPr/>
          <a:lstStyle/>
          <a:p>
            <a:r>
              <a:rPr lang="en-US" dirty="0"/>
              <a:t>Cognitive biases re the pandemic</a:t>
            </a:r>
            <a:r>
              <a:rPr lang="en-US" noProof="0" dirty="0"/>
              <a:t>? </a:t>
            </a:r>
          </a:p>
          <a:p>
            <a:pPr lvl="1"/>
            <a:r>
              <a:rPr lang="en-US" dirty="0"/>
              <a:t> value function in political decisions</a:t>
            </a:r>
          </a:p>
          <a:p>
            <a:pPr lvl="1"/>
            <a:r>
              <a:rPr lang="en-US" dirty="0"/>
              <a:t> discounting</a:t>
            </a:r>
          </a:p>
          <a:p>
            <a:pPr lvl="1"/>
            <a:r>
              <a:rPr lang="en-US" dirty="0"/>
              <a:t>  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71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CDE7F-2542-4C57-850F-0D0427CA1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 discussion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EEBA2B-8121-4357-A1FF-634D3C5B16A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3999722"/>
          </a:xfrm>
        </p:spPr>
        <p:txBody>
          <a:bodyPr/>
          <a:lstStyle/>
          <a:p>
            <a:r>
              <a:rPr lang="en-US" noProof="0" dirty="0"/>
              <a:t>If you work for a candidate for the president of Barça, what would you advise regarding debates? With how many? With whom? </a:t>
            </a:r>
            <a:br>
              <a:rPr lang="en-US" noProof="0" dirty="0"/>
            </a:br>
            <a:endParaRPr lang="en-US" noProof="0" dirty="0"/>
          </a:p>
          <a:p>
            <a:r>
              <a:rPr lang="en-US" dirty="0"/>
              <a:t>Think about</a:t>
            </a:r>
          </a:p>
          <a:p>
            <a:pPr lvl="1"/>
            <a:r>
              <a:rPr lang="en-US" dirty="0"/>
              <a:t>what are the relevant dimensions?</a:t>
            </a:r>
          </a:p>
          <a:p>
            <a:pPr lvl="1"/>
            <a:r>
              <a:rPr lang="en-US" dirty="0"/>
              <a:t>place the candidates</a:t>
            </a:r>
          </a:p>
          <a:p>
            <a:pPr lvl="1"/>
            <a:r>
              <a:rPr lang="en-US" dirty="0"/>
              <a:t>try to be surrounded by whom?</a:t>
            </a:r>
          </a:p>
        </p:txBody>
      </p:sp>
    </p:spTree>
    <p:extLst>
      <p:ext uri="{BB962C8B-B14F-4D97-AF65-F5344CB8AC3E}">
        <p14:creationId xmlns:p14="http://schemas.microsoft.com/office/powerpoint/2010/main" val="14199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9386751-31C5-42FB-9215-6AA793C625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1. Self-interest</a:t>
            </a:r>
          </a:p>
        </p:txBody>
      </p:sp>
      <p:sp>
        <p:nvSpPr>
          <p:cNvPr id="9219" name="2 Subtítulo">
            <a:extLst>
              <a:ext uri="{FF2B5EF4-FFF2-40B4-BE49-F238E27FC236}">
                <a16:creationId xmlns:a16="http://schemas.microsoft.com/office/drawing/2014/main" id="{E9039A20-B798-4B8A-9944-5E5EABD92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B8F4B9B-FC23-412D-8279-14DFF3093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CC"/>
                </a:solidFill>
                <a:cs typeface="Times New Roman" panose="02020603050405020304" pitchFamily="18" charset="0"/>
              </a:rPr>
              <a:t>Two simple observations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5380367-63DE-4915-8CB9-F2D79A6608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Does selfishness “pay”? 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Example: Prisoners’ dilemma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Are there genuine </a:t>
            </a:r>
            <a:r>
              <a:rPr lang="en-US" altLang="en-US" u="sng" dirty="0">
                <a:cs typeface="Times New Roman" panose="02020603050405020304" pitchFamily="18" charset="0"/>
              </a:rPr>
              <a:t>altruists</a:t>
            </a:r>
            <a:r>
              <a:rPr lang="en-US" altLang="en-US" dirty="0">
                <a:cs typeface="Times New Roman" panose="02020603050405020304" pitchFamily="18" charset="0"/>
              </a:rPr>
              <a:t> out there?</a:t>
            </a:r>
          </a:p>
          <a:p>
            <a:pPr lvl="1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Do you know someone who finding a wallet with 100€ would return it to its owner?  </a:t>
            </a:r>
          </a:p>
          <a:p>
            <a:pPr lvl="2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Why do you trust this person?  </a:t>
            </a:r>
          </a:p>
          <a:p>
            <a:pPr lvl="2" eaLnBrk="1" hangingPunct="1"/>
            <a:r>
              <a:rPr lang="en-US" altLang="en-US" dirty="0">
                <a:solidFill>
                  <a:srgbClr val="FFFFFF"/>
                </a:solidFill>
                <a:cs typeface="Times New Roman" panose="02020603050405020304" pitchFamily="18" charset="0"/>
              </a:rPr>
              <a:t>How would she feel if she did not return the wallet? </a:t>
            </a:r>
          </a:p>
          <a:p>
            <a:pPr lvl="1" eaLnBrk="1" hangingPunct="1"/>
            <a:r>
              <a:rPr lang="en-US" altLang="en-US" dirty="0">
                <a:cs typeface="Times New Roman" panose="02020603050405020304" pitchFamily="18" charset="0"/>
              </a:rPr>
              <a:t>Could they exist, compete, survive?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6FB1CA1-4FFD-4380-BE98-FE9984A4A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The role of emotional commitment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BDCFD41-6CE0-465F-A977-81508ADBB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Emotional problems and features that can avoid the corresponding problem: </a:t>
            </a:r>
            <a:endParaRPr lang="en-US" altLang="en-US" sz="2400">
              <a:solidFill>
                <a:srgbClr val="FFFFFF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Deceit</a:t>
            </a:r>
            <a:r>
              <a:rPr lang="en-US" altLang="en-US" sz="2000">
                <a:solidFill>
                  <a:srgbClr val="FFFFFF"/>
                </a:solidFill>
                <a:ea typeface="Times New Roman" panose="02020603050405020304" pitchFamily="18" charset="0"/>
                <a:cs typeface="Wingdings" panose="05000000000000000000" pitchFamily="2" charset="2"/>
                <a:sym typeface="Wingdings" panose="05000000000000000000" pitchFamily="2" charset="2"/>
              </a:rPr>
              <a:t> 		   </a:t>
            </a:r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honesty</a:t>
            </a:r>
            <a:r>
              <a:rPr lang="en-US" altLang="en-US" sz="2000">
                <a:solidFill>
                  <a:srgbClr val="FFFFCC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en-US" sz="2000">
              <a:solidFill>
                <a:srgbClr val="FFFFFF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Dissuasion 	   vindictive</a:t>
            </a:r>
            <a:r>
              <a:rPr lang="en-US" altLang="en-US" sz="2000">
                <a:solidFill>
                  <a:srgbClr val="FFFFCC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en-US" sz="2000">
              <a:solidFill>
                <a:srgbClr val="FFFFFF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000">
                <a:solidFill>
                  <a:srgbClr val="FFF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Exploitation 	   averse to suffer injustice</a:t>
            </a:r>
            <a:r>
              <a:rPr lang="en-US" altLang="en-US" sz="2000">
                <a:solidFill>
                  <a:srgbClr val="FFFFCC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020B512-823F-4A9C-9AA6-E6E1903D1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3716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Basis for “altruism” </a:t>
            </a:r>
            <a:b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FFCC"/>
                </a:solidFill>
                <a:cs typeface="Times New Roman" panose="02020603050405020304" pitchFamily="18" charset="0"/>
              </a:rPr>
              <a:t>(often, better to say “pro-social” behavior)</a:t>
            </a:r>
            <a:endParaRPr lang="en-US" altLang="en-US" sz="2800" i="1" dirty="0">
              <a:solidFill>
                <a:srgbClr val="FFFFCC"/>
              </a:solidFill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BD31B0B-BA52-4A15-9C71-408508C9C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9763" y="1971675"/>
            <a:ext cx="8001000" cy="4521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rgbClr val="FFFFFF"/>
                </a:solidFill>
                <a:cs typeface="Times New Roman" pitchFamily="18" charset="0"/>
              </a:rPr>
              <a:t>Commitment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Often,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emotional</a:t>
            </a:r>
            <a:r>
              <a:rPr lang="en-US" dirty="0">
                <a:solidFill>
                  <a:srgbClr val="FFFFFF"/>
                </a:solidFill>
                <a:ea typeface="Times New Roman" pitchFamily="18" charset="0"/>
                <a:cs typeface="Wingdings" pitchFamily="2" charset="2"/>
              </a:rPr>
              <a:t> </a:t>
            </a:r>
            <a:r>
              <a:rPr lang="en-US" dirty="0">
                <a:solidFill>
                  <a:srgbClr val="FFFFFF"/>
                </a:solidFill>
                <a:ea typeface="Times New Roman" pitchFamily="18" charset="0"/>
                <a:cs typeface="Wingdings" pitchFamily="2" charset="2"/>
                <a:sym typeface="Wingdings" pitchFamily="2" charset="2"/>
              </a:rPr>
              <a:t> </a:t>
            </a: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automatic, not “rational”: </a:t>
            </a:r>
            <a:br>
              <a:rPr lang="en-US" dirty="0">
                <a:solidFill>
                  <a:srgbClr val="FFFFFF"/>
                </a:solidFill>
                <a:cs typeface="Times New Roman" pitchFamily="18" charset="0"/>
              </a:rPr>
            </a:b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“they suspend” rational calculation</a:t>
            </a:r>
            <a:r>
              <a:rPr lang="en-US" dirty="0">
                <a:solidFill>
                  <a:srgbClr val="CC3300"/>
                </a:solidFill>
                <a:cs typeface="Times New Roman" pitchFamily="18" charset="0"/>
              </a:rPr>
              <a:t> </a:t>
            </a:r>
          </a:p>
          <a:p>
            <a:pPr marL="457200" lvl="1" indent="0" eaLnBrk="1" hangingPunct="1">
              <a:buNone/>
              <a:defRPr/>
            </a:pPr>
            <a:r>
              <a:rPr lang="en-US" dirty="0">
                <a:solidFill>
                  <a:srgbClr val="CC3300"/>
                </a:solidFill>
                <a:cs typeface="Times New Roman" pitchFamily="18" charset="0"/>
                <a:sym typeface="Wingdings" panose="05000000000000000000" pitchFamily="2" charset="2"/>
              </a:rPr>
              <a:t>	 the two dimensions are not separable !?</a:t>
            </a:r>
            <a:endParaRPr lang="en-US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dirty="0">
                <a:solidFill>
                  <a:srgbClr val="FFFFFF"/>
                </a:solidFill>
                <a:cs typeface="Times New Roman" pitchFamily="18" charset="0"/>
              </a:rPr>
              <a:t>Identification of types</a:t>
            </a:r>
            <a:endParaRPr lang="en-US" sz="3200" dirty="0">
              <a:solidFill>
                <a:srgbClr val="CC3300"/>
              </a:solidFill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by others (so that they trust us)</a:t>
            </a:r>
            <a:r>
              <a:rPr lang="en-US" dirty="0">
                <a:solidFill>
                  <a:srgbClr val="FFFFCC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rgbClr val="FFFFFF"/>
              </a:solidFill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by oneself (to avoid to be deceived)</a:t>
            </a:r>
            <a:r>
              <a:rPr lang="en-US" dirty="0">
                <a:solidFill>
                  <a:srgbClr val="FFFFCC"/>
                </a:solidFill>
                <a:cs typeface="Times New Roman" pitchFamily="18" charset="0"/>
              </a:rPr>
              <a:t> </a:t>
            </a:r>
            <a:endParaRPr lang="en-US" sz="2800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dirty="0">
                <a:solidFill>
                  <a:srgbClr val="FFFFFF"/>
                </a:solidFill>
                <a:cs typeface="Times New Roman" pitchFamily="18" charset="0"/>
              </a:rPr>
              <a:t>Examples: 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Physiological: face expression, tone of voice, breathing, blush, visual contact, smiling, dilated pupils, etc., etc.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FFFFFF"/>
                </a:solidFill>
                <a:cs typeface="Times New Roman" pitchFamily="18" charset="0"/>
              </a:rPr>
              <a:t>Social: how the Mafia does it?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244F29F-F2DC-4893-A35E-ACBFC5B66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cs typeface="Times New Roman" panose="02020603050405020304" pitchFamily="18" charset="0"/>
              </a:rPr>
              <a:t>What does this say to you? </a:t>
            </a:r>
            <a:endParaRPr lang="en-US" altLang="en-US" sz="2000" dirty="0">
              <a:solidFill>
                <a:srgbClr val="FFFFCC"/>
              </a:solidFill>
              <a:cs typeface="Times New Roman" panose="02020603050405020304" pitchFamily="18" charset="0"/>
            </a:endParaRPr>
          </a:p>
        </p:txBody>
      </p:sp>
      <p:sp>
        <p:nvSpPr>
          <p:cNvPr id="13315" name="Oval 3">
            <a:extLst>
              <a:ext uri="{FF2B5EF4-FFF2-40B4-BE49-F238E27FC236}">
                <a16:creationId xmlns:a16="http://schemas.microsoft.com/office/drawing/2014/main" id="{7A72D358-FAD5-4337-8071-282F7F0D1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4963"/>
            <a:ext cx="2590800" cy="41910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_tradnl" altLang="en-US"/>
          </a:p>
        </p:txBody>
      </p:sp>
      <p:grpSp>
        <p:nvGrpSpPr>
          <p:cNvPr id="13316" name="Group 4">
            <a:extLst>
              <a:ext uri="{FF2B5EF4-FFF2-40B4-BE49-F238E27FC236}">
                <a16:creationId xmlns:a16="http://schemas.microsoft.com/office/drawing/2014/main" id="{B5213E2E-C8F7-4E1C-BB84-05DF8DC192E8}"/>
              </a:ext>
            </a:extLst>
          </p:cNvPr>
          <p:cNvGrpSpPr>
            <a:grpSpLocks/>
          </p:cNvGrpSpPr>
          <p:nvPr/>
        </p:nvGrpSpPr>
        <p:grpSpPr bwMode="auto">
          <a:xfrm>
            <a:off x="3659188" y="2952750"/>
            <a:ext cx="1825625" cy="1062038"/>
            <a:chOff x="2281" y="2208"/>
            <a:chExt cx="1150" cy="669"/>
          </a:xfrm>
        </p:grpSpPr>
        <p:sp>
          <p:nvSpPr>
            <p:cNvPr id="13322" name="Arc 5">
              <a:extLst>
                <a:ext uri="{FF2B5EF4-FFF2-40B4-BE49-F238E27FC236}">
                  <a16:creationId xmlns:a16="http://schemas.microsoft.com/office/drawing/2014/main" id="{22E833F5-B3AD-4E6B-879C-F402C4D5659B}"/>
                </a:ext>
              </a:extLst>
            </p:cNvPr>
            <p:cNvSpPr>
              <a:spLocks/>
            </p:cNvSpPr>
            <p:nvPr/>
          </p:nvSpPr>
          <p:spPr bwMode="auto">
            <a:xfrm rot="-294933">
              <a:off x="2976" y="2208"/>
              <a:ext cx="455" cy="669"/>
            </a:xfrm>
            <a:custGeom>
              <a:avLst/>
              <a:gdLst>
                <a:gd name="T0" fmla="*/ 0 w 18565"/>
                <a:gd name="T1" fmla="*/ 0 h 20907"/>
                <a:gd name="T2" fmla="*/ 0 w 18565"/>
                <a:gd name="T3" fmla="*/ 0 h 20907"/>
                <a:gd name="T4" fmla="*/ 0 w 18565"/>
                <a:gd name="T5" fmla="*/ 0 h 20907"/>
                <a:gd name="T6" fmla="*/ 0 60000 65536"/>
                <a:gd name="T7" fmla="*/ 0 60000 65536"/>
                <a:gd name="T8" fmla="*/ 0 60000 65536"/>
                <a:gd name="T9" fmla="*/ 0 w 18565"/>
                <a:gd name="T10" fmla="*/ 0 h 20907"/>
                <a:gd name="T11" fmla="*/ 18565 w 18565"/>
                <a:gd name="T12" fmla="*/ 20907 h 209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65" h="20907" fill="none" extrusionOk="0">
                  <a:moveTo>
                    <a:pt x="5427" y="0"/>
                  </a:moveTo>
                  <a:cubicBezTo>
                    <a:pt x="10935" y="1430"/>
                    <a:pt x="15656" y="4975"/>
                    <a:pt x="18564" y="9866"/>
                  </a:cubicBezTo>
                </a:path>
                <a:path w="18565" h="20907" stroke="0" extrusionOk="0">
                  <a:moveTo>
                    <a:pt x="5427" y="0"/>
                  </a:moveTo>
                  <a:cubicBezTo>
                    <a:pt x="10935" y="1430"/>
                    <a:pt x="15656" y="4975"/>
                    <a:pt x="18564" y="9866"/>
                  </a:cubicBezTo>
                  <a:lnTo>
                    <a:pt x="0" y="20907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Arc 6">
              <a:extLst>
                <a:ext uri="{FF2B5EF4-FFF2-40B4-BE49-F238E27FC236}">
                  <a16:creationId xmlns:a16="http://schemas.microsoft.com/office/drawing/2014/main" id="{D5BE9F32-1579-4F1B-9174-C3C84E120381}"/>
                </a:ext>
              </a:extLst>
            </p:cNvPr>
            <p:cNvSpPr>
              <a:spLocks/>
            </p:cNvSpPr>
            <p:nvPr/>
          </p:nvSpPr>
          <p:spPr bwMode="auto">
            <a:xfrm rot="294933" flipH="1">
              <a:off x="2281" y="2208"/>
              <a:ext cx="455" cy="669"/>
            </a:xfrm>
            <a:custGeom>
              <a:avLst/>
              <a:gdLst>
                <a:gd name="T0" fmla="*/ 0 w 18565"/>
                <a:gd name="T1" fmla="*/ 0 h 20907"/>
                <a:gd name="T2" fmla="*/ 0 w 18565"/>
                <a:gd name="T3" fmla="*/ 0 h 20907"/>
                <a:gd name="T4" fmla="*/ 0 w 18565"/>
                <a:gd name="T5" fmla="*/ 0 h 20907"/>
                <a:gd name="T6" fmla="*/ 0 60000 65536"/>
                <a:gd name="T7" fmla="*/ 0 60000 65536"/>
                <a:gd name="T8" fmla="*/ 0 60000 65536"/>
                <a:gd name="T9" fmla="*/ 0 w 18565"/>
                <a:gd name="T10" fmla="*/ 0 h 20907"/>
                <a:gd name="T11" fmla="*/ 18565 w 18565"/>
                <a:gd name="T12" fmla="*/ 20907 h 209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65" h="20907" fill="none" extrusionOk="0">
                  <a:moveTo>
                    <a:pt x="5427" y="0"/>
                  </a:moveTo>
                  <a:cubicBezTo>
                    <a:pt x="10935" y="1430"/>
                    <a:pt x="15656" y="4975"/>
                    <a:pt x="18564" y="9866"/>
                  </a:cubicBezTo>
                </a:path>
                <a:path w="18565" h="20907" stroke="0" extrusionOk="0">
                  <a:moveTo>
                    <a:pt x="5427" y="0"/>
                  </a:moveTo>
                  <a:cubicBezTo>
                    <a:pt x="10935" y="1430"/>
                    <a:pt x="15656" y="4975"/>
                    <a:pt x="18564" y="9866"/>
                  </a:cubicBezTo>
                  <a:lnTo>
                    <a:pt x="0" y="20907"/>
                  </a:lnTo>
                  <a:close/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7" name="Group 7">
            <a:extLst>
              <a:ext uri="{FF2B5EF4-FFF2-40B4-BE49-F238E27FC236}">
                <a16:creationId xmlns:a16="http://schemas.microsoft.com/office/drawing/2014/main" id="{5DBE4ACE-43A0-4D70-9622-0FCE5B95FD18}"/>
              </a:ext>
            </a:extLst>
          </p:cNvPr>
          <p:cNvGrpSpPr>
            <a:grpSpLocks/>
          </p:cNvGrpSpPr>
          <p:nvPr/>
        </p:nvGrpSpPr>
        <p:grpSpPr bwMode="auto">
          <a:xfrm>
            <a:off x="4152900" y="2162175"/>
            <a:ext cx="838200" cy="381000"/>
            <a:chOff x="2592" y="1728"/>
            <a:chExt cx="528" cy="240"/>
          </a:xfrm>
        </p:grpSpPr>
        <p:sp>
          <p:nvSpPr>
            <p:cNvPr id="13319" name="Freeform 8">
              <a:extLst>
                <a:ext uri="{FF2B5EF4-FFF2-40B4-BE49-F238E27FC236}">
                  <a16:creationId xmlns:a16="http://schemas.microsoft.com/office/drawing/2014/main" id="{8C5D679B-8AA3-4B50-974C-EB0B039A1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1728"/>
              <a:ext cx="528" cy="48"/>
            </a:xfrm>
            <a:custGeom>
              <a:avLst/>
              <a:gdLst>
                <a:gd name="T0" fmla="*/ 0 w 1152"/>
                <a:gd name="T1" fmla="*/ 0 h 216"/>
                <a:gd name="T2" fmla="*/ 0 w 1152"/>
                <a:gd name="T3" fmla="*/ 0 h 216"/>
                <a:gd name="T4" fmla="*/ 0 w 1152"/>
                <a:gd name="T5" fmla="*/ 0 h 216"/>
                <a:gd name="T6" fmla="*/ 0 w 1152"/>
                <a:gd name="T7" fmla="*/ 0 h 216"/>
                <a:gd name="T8" fmla="*/ 0 w 1152"/>
                <a:gd name="T9" fmla="*/ 0 h 216"/>
                <a:gd name="T10" fmla="*/ 0 w 1152"/>
                <a:gd name="T11" fmla="*/ 0 h 216"/>
                <a:gd name="T12" fmla="*/ 0 w 1152"/>
                <a:gd name="T13" fmla="*/ 0 h 216"/>
                <a:gd name="T14" fmla="*/ 0 w 1152"/>
                <a:gd name="T15" fmla="*/ 0 h 216"/>
                <a:gd name="T16" fmla="*/ 0 w 1152"/>
                <a:gd name="T17" fmla="*/ 0 h 2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2"/>
                <a:gd name="T28" fmla="*/ 0 h 216"/>
                <a:gd name="T29" fmla="*/ 1152 w 1152"/>
                <a:gd name="T30" fmla="*/ 216 h 2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2" h="216">
                  <a:moveTo>
                    <a:pt x="0" y="112"/>
                  </a:moveTo>
                  <a:cubicBezTo>
                    <a:pt x="28" y="56"/>
                    <a:pt x="56" y="0"/>
                    <a:pt x="96" y="16"/>
                  </a:cubicBezTo>
                  <a:cubicBezTo>
                    <a:pt x="136" y="32"/>
                    <a:pt x="192" y="208"/>
                    <a:pt x="240" y="208"/>
                  </a:cubicBezTo>
                  <a:cubicBezTo>
                    <a:pt x="288" y="208"/>
                    <a:pt x="336" y="24"/>
                    <a:pt x="384" y="16"/>
                  </a:cubicBezTo>
                  <a:cubicBezTo>
                    <a:pt x="432" y="8"/>
                    <a:pt x="480" y="152"/>
                    <a:pt x="528" y="160"/>
                  </a:cubicBezTo>
                  <a:cubicBezTo>
                    <a:pt x="576" y="168"/>
                    <a:pt x="616" y="56"/>
                    <a:pt x="672" y="64"/>
                  </a:cubicBezTo>
                  <a:cubicBezTo>
                    <a:pt x="728" y="72"/>
                    <a:pt x="808" y="216"/>
                    <a:pt x="864" y="208"/>
                  </a:cubicBezTo>
                  <a:cubicBezTo>
                    <a:pt x="920" y="200"/>
                    <a:pt x="960" y="16"/>
                    <a:pt x="1008" y="16"/>
                  </a:cubicBezTo>
                  <a:cubicBezTo>
                    <a:pt x="1056" y="16"/>
                    <a:pt x="1104" y="112"/>
                    <a:pt x="1152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9">
              <a:extLst>
                <a:ext uri="{FF2B5EF4-FFF2-40B4-BE49-F238E27FC236}">
                  <a16:creationId xmlns:a16="http://schemas.microsoft.com/office/drawing/2014/main" id="{AC71364B-A22F-4CAB-8CB8-EB4155063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1824"/>
              <a:ext cx="528" cy="48"/>
            </a:xfrm>
            <a:custGeom>
              <a:avLst/>
              <a:gdLst>
                <a:gd name="T0" fmla="*/ 0 w 1152"/>
                <a:gd name="T1" fmla="*/ 0 h 216"/>
                <a:gd name="T2" fmla="*/ 0 w 1152"/>
                <a:gd name="T3" fmla="*/ 0 h 216"/>
                <a:gd name="T4" fmla="*/ 0 w 1152"/>
                <a:gd name="T5" fmla="*/ 0 h 216"/>
                <a:gd name="T6" fmla="*/ 0 w 1152"/>
                <a:gd name="T7" fmla="*/ 0 h 216"/>
                <a:gd name="T8" fmla="*/ 0 w 1152"/>
                <a:gd name="T9" fmla="*/ 0 h 216"/>
                <a:gd name="T10" fmla="*/ 0 w 1152"/>
                <a:gd name="T11" fmla="*/ 0 h 216"/>
                <a:gd name="T12" fmla="*/ 0 w 1152"/>
                <a:gd name="T13" fmla="*/ 0 h 216"/>
                <a:gd name="T14" fmla="*/ 0 w 1152"/>
                <a:gd name="T15" fmla="*/ 0 h 216"/>
                <a:gd name="T16" fmla="*/ 0 w 1152"/>
                <a:gd name="T17" fmla="*/ 0 h 2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2"/>
                <a:gd name="T28" fmla="*/ 0 h 216"/>
                <a:gd name="T29" fmla="*/ 1152 w 1152"/>
                <a:gd name="T30" fmla="*/ 216 h 2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2" h="216">
                  <a:moveTo>
                    <a:pt x="0" y="112"/>
                  </a:moveTo>
                  <a:cubicBezTo>
                    <a:pt x="28" y="56"/>
                    <a:pt x="56" y="0"/>
                    <a:pt x="96" y="16"/>
                  </a:cubicBezTo>
                  <a:cubicBezTo>
                    <a:pt x="136" y="32"/>
                    <a:pt x="192" y="208"/>
                    <a:pt x="240" y="208"/>
                  </a:cubicBezTo>
                  <a:cubicBezTo>
                    <a:pt x="288" y="208"/>
                    <a:pt x="336" y="24"/>
                    <a:pt x="384" y="16"/>
                  </a:cubicBezTo>
                  <a:cubicBezTo>
                    <a:pt x="432" y="8"/>
                    <a:pt x="480" y="152"/>
                    <a:pt x="528" y="160"/>
                  </a:cubicBezTo>
                  <a:cubicBezTo>
                    <a:pt x="576" y="168"/>
                    <a:pt x="616" y="56"/>
                    <a:pt x="672" y="64"/>
                  </a:cubicBezTo>
                  <a:cubicBezTo>
                    <a:pt x="728" y="72"/>
                    <a:pt x="808" y="216"/>
                    <a:pt x="864" y="208"/>
                  </a:cubicBezTo>
                  <a:cubicBezTo>
                    <a:pt x="920" y="200"/>
                    <a:pt x="960" y="16"/>
                    <a:pt x="1008" y="16"/>
                  </a:cubicBezTo>
                  <a:cubicBezTo>
                    <a:pt x="1056" y="16"/>
                    <a:pt x="1104" y="112"/>
                    <a:pt x="1152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10">
              <a:extLst>
                <a:ext uri="{FF2B5EF4-FFF2-40B4-BE49-F238E27FC236}">
                  <a16:creationId xmlns:a16="http://schemas.microsoft.com/office/drawing/2014/main" id="{3C5E343F-2507-4FB5-AE8E-31AC650B4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1920"/>
              <a:ext cx="528" cy="48"/>
            </a:xfrm>
            <a:custGeom>
              <a:avLst/>
              <a:gdLst>
                <a:gd name="T0" fmla="*/ 0 w 1152"/>
                <a:gd name="T1" fmla="*/ 0 h 216"/>
                <a:gd name="T2" fmla="*/ 0 w 1152"/>
                <a:gd name="T3" fmla="*/ 0 h 216"/>
                <a:gd name="T4" fmla="*/ 0 w 1152"/>
                <a:gd name="T5" fmla="*/ 0 h 216"/>
                <a:gd name="T6" fmla="*/ 0 w 1152"/>
                <a:gd name="T7" fmla="*/ 0 h 216"/>
                <a:gd name="T8" fmla="*/ 0 w 1152"/>
                <a:gd name="T9" fmla="*/ 0 h 216"/>
                <a:gd name="T10" fmla="*/ 0 w 1152"/>
                <a:gd name="T11" fmla="*/ 0 h 216"/>
                <a:gd name="T12" fmla="*/ 0 w 1152"/>
                <a:gd name="T13" fmla="*/ 0 h 216"/>
                <a:gd name="T14" fmla="*/ 0 w 1152"/>
                <a:gd name="T15" fmla="*/ 0 h 216"/>
                <a:gd name="T16" fmla="*/ 0 w 1152"/>
                <a:gd name="T17" fmla="*/ 0 h 2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2"/>
                <a:gd name="T28" fmla="*/ 0 h 216"/>
                <a:gd name="T29" fmla="*/ 1152 w 1152"/>
                <a:gd name="T30" fmla="*/ 216 h 2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2" h="216">
                  <a:moveTo>
                    <a:pt x="0" y="112"/>
                  </a:moveTo>
                  <a:cubicBezTo>
                    <a:pt x="28" y="56"/>
                    <a:pt x="56" y="0"/>
                    <a:pt x="96" y="16"/>
                  </a:cubicBezTo>
                  <a:cubicBezTo>
                    <a:pt x="136" y="32"/>
                    <a:pt x="192" y="208"/>
                    <a:pt x="240" y="208"/>
                  </a:cubicBezTo>
                  <a:cubicBezTo>
                    <a:pt x="288" y="208"/>
                    <a:pt x="336" y="24"/>
                    <a:pt x="384" y="16"/>
                  </a:cubicBezTo>
                  <a:cubicBezTo>
                    <a:pt x="432" y="8"/>
                    <a:pt x="480" y="152"/>
                    <a:pt x="528" y="160"/>
                  </a:cubicBezTo>
                  <a:cubicBezTo>
                    <a:pt x="576" y="168"/>
                    <a:pt x="616" y="56"/>
                    <a:pt x="672" y="64"/>
                  </a:cubicBezTo>
                  <a:cubicBezTo>
                    <a:pt x="728" y="72"/>
                    <a:pt x="808" y="216"/>
                    <a:pt x="864" y="208"/>
                  </a:cubicBezTo>
                  <a:cubicBezTo>
                    <a:pt x="920" y="200"/>
                    <a:pt x="960" y="16"/>
                    <a:pt x="1008" y="16"/>
                  </a:cubicBezTo>
                  <a:cubicBezTo>
                    <a:pt x="1056" y="16"/>
                    <a:pt x="1104" y="112"/>
                    <a:pt x="1152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Rectangle 11">
            <a:extLst>
              <a:ext uri="{FF2B5EF4-FFF2-40B4-BE49-F238E27FC236}">
                <a16:creationId xmlns:a16="http://schemas.microsoft.com/office/drawing/2014/main" id="{E7577687-E1F7-44F3-BCE1-D8708A742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56626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FFFF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Only a 15% of the population can do it voluntarily…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ción en blanco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CC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10224</TotalTime>
  <Words>1653</Words>
  <Application>Microsoft Office PowerPoint</Application>
  <PresentationFormat>Presentación en pantalla (4:3)</PresentationFormat>
  <Paragraphs>286</Paragraphs>
  <Slides>45</Slides>
  <Notes>39</Notes>
  <HiddenSlides>19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3" baseType="lpstr">
      <vt:lpstr>Arial Unicode MS</vt:lpstr>
      <vt:lpstr>Arial</vt:lpstr>
      <vt:lpstr>Arial Narrow</vt:lpstr>
      <vt:lpstr>Helvetica</vt:lpstr>
      <vt:lpstr>Tahoma</vt:lpstr>
      <vt:lpstr>Times New Roman</vt:lpstr>
      <vt:lpstr>Presentación en blanco</vt:lpstr>
      <vt:lpstr>Imagen de mapa de bits</vt:lpstr>
      <vt:lpstr>New Cognitive Perspectives Introduction: Altruism and rationality </vt:lpstr>
      <vt:lpstr>Link to previous discussion</vt:lpstr>
      <vt:lpstr>Behavior &amp; contracting in a nutshell</vt:lpstr>
      <vt:lpstr>Key dimensions in human conduct</vt:lpstr>
      <vt:lpstr>1. Self-interest</vt:lpstr>
      <vt:lpstr>Two simple observations</vt:lpstr>
      <vt:lpstr>The role of emotional commitment </vt:lpstr>
      <vt:lpstr>Basis for “altruism”  (often, better to say “pro-social” behavior)</vt:lpstr>
      <vt:lpstr>What does this say to you? </vt:lpstr>
      <vt:lpstr>Emotional commitment </vt:lpstr>
      <vt:lpstr>Emotional commitment?</vt:lpstr>
      <vt:lpstr>Let us see why different types of individuals could exist </vt:lpstr>
      <vt:lpstr>Returns from cooperation for different types </vt:lpstr>
      <vt:lpstr>In a population with both types </vt:lpstr>
      <vt:lpstr>Identification impossible</vt:lpstr>
      <vt:lpstr>Identification at no cost </vt:lpstr>
      <vt:lpstr>Ex., population equilibrium of different human types with costly identification (if h&gt;0,75 honest guys gain more without identifying) </vt:lpstr>
      <vt:lpstr>Permanent problem: mimicry </vt:lpstr>
      <vt:lpstr>Mimicry </vt:lpstr>
      <vt:lpstr>Size of primates’ brains is positively correlated to groups’ size </vt:lpstr>
      <vt:lpstr>2. Rationality </vt:lpstr>
      <vt:lpstr>Two Views on “Bounded Rationality” </vt:lpstr>
      <vt:lpstr>Ex.: considering “sunk” costs </vt:lpstr>
      <vt:lpstr>Bus. Econ: Prospect Theory (Asymmetric value function) - defined on changes of wealth  - aversion to losses   steeper for losses  - decreasing marg. utility concave in gains, convex in losses </vt:lpstr>
      <vt:lpstr>Marketing applications</vt:lpstr>
      <vt:lpstr>Rejection of a Dominant  Insurance Plan</vt:lpstr>
      <vt:lpstr>The Benefit of Segregating Gains</vt:lpstr>
      <vt:lpstr>The Benefit of Combining Losses</vt:lpstr>
      <vt:lpstr>The Benefit of Offsetting …</vt:lpstr>
      <vt:lpstr>The Silver-Lining Effect  and Cash Rebates</vt:lpstr>
      <vt:lpstr>Are opportunity costs equally costly than money outlays? </vt:lpstr>
      <vt:lpstr>More “anomalies”   </vt:lpstr>
      <vt:lpstr>Availability </vt:lpstr>
      <vt:lpstr>Representativeness </vt:lpstr>
      <vt:lpstr>Anchoring &amp; adjustment </vt:lpstr>
      <vt:lpstr>Perception is proportional to the intensity of the initial stimulus </vt:lpstr>
      <vt:lpstr>Decoy effect </vt:lpstr>
      <vt:lpstr>Adding a decoy</vt:lpstr>
      <vt:lpstr>Irrelevant options (“decoy effect”) </vt:lpstr>
      <vt:lpstr>Still more “anomalies” Exercise: after reading “Rethinking Thinking,” provide examples from your daily life</vt:lpstr>
      <vt:lpstr>Examples of applications</vt:lpstr>
      <vt:lpstr>Are these biases errors only in an specific context? </vt:lpstr>
      <vt:lpstr>Presentación de PowerPoint</vt:lpstr>
      <vt:lpstr>For discussion</vt:lpstr>
      <vt:lpstr>For discussion</vt:lpstr>
    </vt:vector>
  </TitlesOfParts>
  <Company>UPF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PsicoIncent</dc:title>
  <dc:creator>Benito Arruñada</dc:creator>
  <cp:lastModifiedBy>Benito Arruñada</cp:lastModifiedBy>
  <cp:revision>515</cp:revision>
  <cp:lastPrinted>2021-01-12T12:26:43Z</cp:lastPrinted>
  <dcterms:created xsi:type="dcterms:W3CDTF">2003-04-15T09:19:59Z</dcterms:created>
  <dcterms:modified xsi:type="dcterms:W3CDTF">2021-01-12T17:45:14Z</dcterms:modified>
</cp:coreProperties>
</file>