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80" r:id="rId2"/>
    <p:sldId id="312" r:id="rId3"/>
    <p:sldId id="324" r:id="rId4"/>
    <p:sldId id="325" r:id="rId5"/>
    <p:sldId id="333" r:id="rId6"/>
    <p:sldId id="355" r:id="rId7"/>
    <p:sldId id="320" r:id="rId8"/>
    <p:sldId id="321" r:id="rId9"/>
    <p:sldId id="322" r:id="rId10"/>
    <p:sldId id="315" r:id="rId11"/>
    <p:sldId id="314" r:id="rId12"/>
    <p:sldId id="357" r:id="rId13"/>
    <p:sldId id="317" r:id="rId14"/>
    <p:sldId id="302" r:id="rId15"/>
    <p:sldId id="285" r:id="rId16"/>
    <p:sldId id="361" r:id="rId17"/>
    <p:sldId id="359" r:id="rId18"/>
    <p:sldId id="360" r:id="rId19"/>
    <p:sldId id="328" r:id="rId20"/>
    <p:sldId id="326" r:id="rId21"/>
    <p:sldId id="339" r:id="rId22"/>
    <p:sldId id="334" r:id="rId23"/>
    <p:sldId id="358" r:id="rId24"/>
    <p:sldId id="304" r:id="rId25"/>
    <p:sldId id="319" r:id="rId26"/>
    <p:sldId id="354" r:id="rId27"/>
    <p:sldId id="340" r:id="rId28"/>
    <p:sldId id="303" r:id="rId29"/>
    <p:sldId id="310" r:id="rId30"/>
    <p:sldId id="309" r:id="rId31"/>
    <p:sldId id="308" r:id="rId32"/>
    <p:sldId id="338" r:id="rId33"/>
    <p:sldId id="323" r:id="rId34"/>
    <p:sldId id="353" r:id="rId35"/>
    <p:sldId id="335" r:id="rId36"/>
    <p:sldId id="336" r:id="rId37"/>
    <p:sldId id="341" r:id="rId38"/>
    <p:sldId id="345" r:id="rId39"/>
    <p:sldId id="311" r:id="rId40"/>
  </p:sldIdLst>
  <p:sldSz cx="9144000" cy="6858000" type="screen4x3"/>
  <p:notesSz cx="6791325" cy="9921875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032" autoAdjust="0"/>
    <p:restoredTop sz="86424" autoAdjust="0"/>
  </p:normalViewPr>
  <p:slideViewPr>
    <p:cSldViewPr snapToGrid="0">
      <p:cViewPr varScale="1">
        <p:scale>
          <a:sx n="113" d="100"/>
          <a:sy n="113" d="100"/>
        </p:scale>
        <p:origin x="11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362" y="-86"/>
      </p:cViewPr>
      <p:guideLst>
        <p:guide orient="horz" pos="3125"/>
        <p:guide pos="21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>
            <a:extLst>
              <a:ext uri="{FF2B5EF4-FFF2-40B4-BE49-F238E27FC236}">
                <a16:creationId xmlns:a16="http://schemas.microsoft.com/office/drawing/2014/main" id="{B7BC566D-32EA-4455-BC4A-DB24413F32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1592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>
            <a:lvl1pPr defTabSz="921390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151D825-2F3A-4409-B5C5-63FB17B0EC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35" y="2"/>
            <a:ext cx="2941591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>
            <a:lvl1pPr algn="r" defTabSz="921390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6644" name="Rectangle 4">
            <a:extLst>
              <a:ext uri="{FF2B5EF4-FFF2-40B4-BE49-F238E27FC236}">
                <a16:creationId xmlns:a16="http://schemas.microsoft.com/office/drawing/2014/main" id="{347002D2-3BF4-4F18-BEA8-57FDF386E95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781"/>
            <a:ext cx="2941592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b" anchorCtr="0" compatLnSpc="1">
            <a:prstTxWarp prst="textNoShape">
              <a:avLst/>
            </a:prstTxWarp>
          </a:bodyPr>
          <a:lstStyle>
            <a:lvl1pPr defTabSz="921390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6645" name="Rectangle 5">
            <a:extLst>
              <a:ext uri="{FF2B5EF4-FFF2-40B4-BE49-F238E27FC236}">
                <a16:creationId xmlns:a16="http://schemas.microsoft.com/office/drawing/2014/main" id="{753367B8-864D-432A-9291-3DE514504D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35" y="9424781"/>
            <a:ext cx="2941591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b" anchorCtr="0" compatLnSpc="1">
            <a:prstTxWarp prst="textNoShape">
              <a:avLst/>
            </a:prstTxWarp>
          </a:bodyPr>
          <a:lstStyle>
            <a:lvl1pPr algn="r" defTabSz="921390">
              <a:spcBef>
                <a:spcPct val="0"/>
              </a:spcBef>
              <a:buFontTx/>
              <a:buNone/>
              <a:defRPr sz="1300">
                <a:latin typeface="Times New Roman" panose="02020603050405020304" pitchFamily="18" charset="0"/>
              </a:defRPr>
            </a:lvl1pPr>
          </a:lstStyle>
          <a:p>
            <a:fld id="{74F62C53-0854-4D9E-87DC-575E364E8FE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645BEEF3-60B7-4D89-951A-EDB4DA54D7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1592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>
            <a:lvl1pPr defTabSz="92139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99241B31-6FE2-459E-8BE8-10C7F0AB79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215" y="2"/>
            <a:ext cx="2941592" cy="49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>
            <a:lvl1pPr algn="r" defTabSz="92139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7D45C356-2300-41D4-8E06-0C87A7AFC0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0933" name="Rectangle 5">
            <a:extLst>
              <a:ext uri="{FF2B5EF4-FFF2-40B4-BE49-F238E27FC236}">
                <a16:creationId xmlns:a16="http://schemas.microsoft.com/office/drawing/2014/main" id="{B16E0D49-8FB1-4C88-B918-ECEE4370F4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29" y="4712391"/>
            <a:ext cx="5433667" cy="446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80934" name="Rectangle 6">
            <a:extLst>
              <a:ext uri="{FF2B5EF4-FFF2-40B4-BE49-F238E27FC236}">
                <a16:creationId xmlns:a16="http://schemas.microsoft.com/office/drawing/2014/main" id="{7833C01C-6E38-42A5-95D8-1FE864876F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243"/>
            <a:ext cx="2941592" cy="49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b" anchorCtr="0" compatLnSpc="1">
            <a:prstTxWarp prst="textNoShape">
              <a:avLst/>
            </a:prstTxWarp>
          </a:bodyPr>
          <a:lstStyle>
            <a:lvl1pPr defTabSz="92139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755C873C-910B-4ABF-A3EA-55A620C7A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215" y="9423243"/>
            <a:ext cx="2941592" cy="49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4" tIns="46037" rIns="92074" bIns="46037" numCol="1" anchor="b" anchorCtr="0" compatLnSpc="1">
            <a:prstTxWarp prst="textNoShape">
              <a:avLst/>
            </a:prstTxWarp>
          </a:bodyPr>
          <a:lstStyle>
            <a:lvl1pPr algn="r" defTabSz="921390">
              <a:spcBef>
                <a:spcPct val="0"/>
              </a:spcBef>
              <a:buFontTx/>
              <a:buNone/>
              <a:defRPr sz="1300"/>
            </a:lvl1pPr>
          </a:lstStyle>
          <a:p>
            <a:fld id="{7B68FDC1-24CD-43F1-8B48-4870D4EAD482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867D3FE-993C-49D1-A7A6-741D19D0A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E39992-ED31-468D-8C13-2172C2643F2C}" type="slidenum">
              <a:rPr lang="es-ES" altLang="en-US" sz="1300"/>
              <a:pPr eaLnBrk="1" hangingPunct="1"/>
              <a:t>1</a:t>
            </a:fld>
            <a:endParaRPr lang="es-ES" altLang="en-US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31FE0DE-7BF0-47C0-B7A9-0F852B2BC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359378E-17A9-466D-8631-ECD670CC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29200B-212D-4595-9AC3-E327042E1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913497-7E14-4B7F-9BA0-08171E539D1D}" type="slidenum">
              <a:rPr lang="es-ES" altLang="en-US" sz="1300"/>
              <a:pPr eaLnBrk="1" hangingPunct="1"/>
              <a:t>11</a:t>
            </a:fld>
            <a:endParaRPr lang="es-E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15F1D18-D39D-4EA4-9E90-38533B131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BFACD9A-67F2-492C-A208-25FFEEF23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29200B-212D-4595-9AC3-E327042E1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913497-7E14-4B7F-9BA0-08171E539D1D}" type="slidenum">
              <a:rPr lang="es-ES" altLang="en-US" sz="1300"/>
              <a:pPr eaLnBrk="1" hangingPunct="1"/>
              <a:t>12</a:t>
            </a:fld>
            <a:endParaRPr lang="es-E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15F1D18-D39D-4EA4-9E90-38533B131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BFACD9A-67F2-492C-A208-25FFEEF23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05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811CEE9-907A-456B-9DBB-4850425C3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EC6B63-DE44-40E2-8C2C-7ED56484591A}" type="slidenum">
              <a:rPr lang="es-ES" altLang="en-US" sz="1300"/>
              <a:pPr eaLnBrk="1" hangingPunct="1"/>
              <a:t>13</a:t>
            </a:fld>
            <a:endParaRPr lang="es-ES" altLang="en-US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8E382F0-3AEA-42B5-B2A0-D5145FCC0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3023EA7-A562-4A17-8A8B-21021E5C9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67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E442049-0393-41C5-B633-30705B470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34E183-ACD7-473C-953E-4224A3C02923}" type="slidenum">
              <a:rPr lang="es-ES" altLang="en-US" sz="1300"/>
              <a:pPr eaLnBrk="1" hangingPunct="1"/>
              <a:t>14</a:t>
            </a:fld>
            <a:endParaRPr lang="es-ES" altLang="en-US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1AE8042-CED6-4E83-9BEB-62EAAF7F58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BA76CE5-CA6D-454E-A497-41B300849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9C673D2-B330-4F20-A553-B84C4D7A99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2F352A-41FA-404D-B2A1-53B1DC9A0C5E}" type="slidenum">
              <a:rPr lang="es-ES" altLang="en-US" sz="1300"/>
              <a:pPr eaLnBrk="1" hangingPunct="1"/>
              <a:t>15</a:t>
            </a:fld>
            <a:endParaRPr lang="es-ES" altLang="en-US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8496910-12A7-48D3-B7D2-7D0F73C20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0184FB9-8120-4764-8D10-3BFFA0AA7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E442049-0393-41C5-B633-30705B470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34E183-ACD7-473C-953E-4224A3C02923}" type="slidenum">
              <a:rPr lang="es-ES" altLang="en-US" sz="1300"/>
              <a:pPr eaLnBrk="1" hangingPunct="1"/>
              <a:t>17</a:t>
            </a:fld>
            <a:endParaRPr lang="es-ES" altLang="en-US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1AE8042-CED6-4E83-9BEB-62EAAF7F58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BA76CE5-CA6D-454E-A497-41B300849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50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811CEE9-907A-456B-9DBB-4850425C3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EC6B63-DE44-40E2-8C2C-7ED56484591A}" type="slidenum">
              <a:rPr lang="es-ES" altLang="en-US" sz="1300"/>
              <a:pPr eaLnBrk="1" hangingPunct="1"/>
              <a:t>18</a:t>
            </a:fld>
            <a:endParaRPr lang="es-ES" altLang="en-US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8E382F0-3AEA-42B5-B2A0-D5145FCC0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3023EA7-A562-4A17-8A8B-21021E5C9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01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BB14205-D97B-4352-9DCC-9651C0E40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1D8DF0-68E6-414A-8B46-450DD17B3E88}" type="slidenum">
              <a:rPr lang="es-ES" altLang="en-US" sz="1300"/>
              <a:pPr eaLnBrk="1" hangingPunct="1"/>
              <a:t>19</a:t>
            </a:fld>
            <a:endParaRPr lang="es-ES" altLang="en-US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4C7E4C4-5005-4BC7-A23E-2216C7A86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2F797BC-D66D-438F-A5B0-7A3EAE23C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CA044499-80B8-43F2-8CE7-E36EABA52E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E37730-95DE-4AEF-8C0E-64F6BB12CF28}" type="slidenum">
              <a:rPr lang="es-ES" altLang="en-US" sz="1300"/>
              <a:pPr eaLnBrk="1" hangingPunct="1"/>
              <a:t>20</a:t>
            </a:fld>
            <a:endParaRPr lang="es-ES" altLang="en-US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2EDA514-97CD-40CF-A329-8A0C07AC34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C8545A2-CF02-40F0-B291-E151A15F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50EFF0B-00C2-4E9C-B38A-0A0683670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5E2408-0B33-4F87-B2BC-F9CBD10DDA3B}" type="slidenum">
              <a:rPr lang="es-ES" altLang="en-US" sz="1300"/>
              <a:pPr eaLnBrk="1" hangingPunct="1"/>
              <a:t>21</a:t>
            </a:fld>
            <a:endParaRPr lang="es-ES" altLang="en-US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525BC9E-F354-47B7-BA5E-273DC740A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D7656CF-884C-4FBB-97A5-D704B9B0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EF194E4-DF8B-42EF-AB49-96B272CD34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44F4A0-A37F-498E-AC98-8BE52803AD03}" type="slidenum">
              <a:rPr lang="es-ES" altLang="en-US" sz="1300"/>
              <a:pPr eaLnBrk="1" hangingPunct="1"/>
              <a:t>2</a:t>
            </a:fld>
            <a:endParaRPr lang="es-ES" altLang="en-US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102AD8C-E12E-4037-8DA2-4EE7C82EB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7DD0705-F99D-4FE2-91ED-DD68C6088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CC178B3-B525-4F34-8C89-CF852AC47D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A81D55-996B-4394-BB51-249C369104E2}" type="slidenum">
              <a:rPr lang="es-ES" altLang="en-US" sz="1300"/>
              <a:pPr eaLnBrk="1" hangingPunct="1"/>
              <a:t>22</a:t>
            </a:fld>
            <a:endParaRPr lang="es-ES" altLang="en-US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A1585F1-3F4D-44EA-8C46-FE5CF4EA1E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E8209C3-3D3D-44F7-9188-9DD6D8299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D29200B-212D-4595-9AC3-E327042E1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913497-7E14-4B7F-9BA0-08171E539D1D}" type="slidenum">
              <a:rPr lang="es-ES" altLang="en-US" sz="1300"/>
              <a:pPr eaLnBrk="1" hangingPunct="1"/>
              <a:t>23</a:t>
            </a:fld>
            <a:endParaRPr lang="es-E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15F1D18-D39D-4EA4-9E90-38533B131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BFACD9A-67F2-492C-A208-25FFEEF23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5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BBC20EE-B69A-4F64-BE48-84A5BD964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4AC9FE-842B-437A-8B97-CD8FAE8373AC}" type="slidenum">
              <a:rPr lang="es-ES" altLang="en-US" sz="1300"/>
              <a:pPr eaLnBrk="1" hangingPunct="1"/>
              <a:t>24</a:t>
            </a:fld>
            <a:endParaRPr lang="es-ES" altLang="en-US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2BF5537-DF9C-4FD4-A357-FE85911A1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9ACEBB8-4AA3-4D53-8CFA-ADB4EF3B8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2606106-1300-476B-A1E4-CF635374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3D3805-32D4-43E7-A743-4E137BB9D0B8}" type="slidenum">
              <a:rPr lang="es-ES" altLang="en-US" sz="1300"/>
              <a:pPr eaLnBrk="1" hangingPunct="1"/>
              <a:t>25</a:t>
            </a:fld>
            <a:endParaRPr lang="es-ES" altLang="en-US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792C853-2876-45BD-BEA3-1A39863DB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AFB91CA-B0AC-4B6C-8BFA-6026B2A6A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“Social” label as a disguise of private interests </a:t>
            </a:r>
            <a:r>
              <a:rPr lang="en-US" altLang="en-US" sz="1200" dirty="0">
                <a:sym typeface="Wingdings" panose="05000000000000000000" pitchFamily="2" charset="2"/>
              </a:rPr>
              <a:t></a:t>
            </a:r>
            <a:r>
              <a:rPr lang="en-US" altLang="en-US" sz="1200" dirty="0"/>
              <a:t> e.g., see </a:t>
            </a:r>
            <a:r>
              <a:rPr lang="en-US" altLang="en-US" sz="1200" dirty="0">
                <a:hlinkClick r:id="rId3" action="ppaction://hlinksldjump"/>
              </a:rPr>
              <a:t>CSR as sale of indulgences</a:t>
            </a:r>
            <a:r>
              <a:rPr lang="en-US" altLang="en-US" sz="1200" dirty="0"/>
              <a:t>, in next slides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2606106-1300-476B-A1E4-CF635374C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3D3805-32D4-43E7-A743-4E137BB9D0B8}" type="slidenum">
              <a:rPr lang="es-ES" altLang="en-US" sz="1300"/>
              <a:pPr eaLnBrk="1" hangingPunct="1"/>
              <a:t>26</a:t>
            </a:fld>
            <a:endParaRPr lang="es-ES" altLang="en-US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792C853-2876-45BD-BEA3-1A39863DB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AFB91CA-B0AC-4B6C-8BFA-6026B2A6A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394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AC8EE7D3-D926-4F1A-BCBB-FF051A0F29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89D05D-5C36-4D6E-BDD9-9F9F0EAF98C5}" type="slidenum">
              <a:rPr lang="es-ES" altLang="en-US" sz="1300"/>
              <a:pPr eaLnBrk="1" hangingPunct="1"/>
              <a:t>27</a:t>
            </a:fld>
            <a:endParaRPr lang="es-ES" altLang="en-US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F23EA3C-C89B-4D24-9013-F8FE1C2815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165EEAA-761C-4F6D-9565-5C0836F7C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564DE1B-A596-4104-A3C6-593985EFA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377DF0-151B-473A-BFBE-AF9107B9B48A}" type="slidenum">
              <a:rPr lang="es-ES" altLang="en-US" sz="1300"/>
              <a:pPr eaLnBrk="1" hangingPunct="1"/>
              <a:t>28</a:t>
            </a:fld>
            <a:endParaRPr lang="es-ES" altLang="en-US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4703B43-B72C-493F-9858-37E92F06E2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62BF4C4-D724-4AFD-88BA-D85DB75C4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6870483-9F38-4234-86CA-458A3837B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5FF1D1-4381-43C4-8F65-B2124E2FF800}" type="slidenum">
              <a:rPr lang="es-ES" altLang="en-US" sz="1300"/>
              <a:pPr eaLnBrk="1" hangingPunct="1"/>
              <a:t>29</a:t>
            </a:fld>
            <a:endParaRPr lang="es-ES" altLang="en-US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BD858AED-6D9E-4556-9A7E-CD2BE3C48E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E9EFF64-1681-40A8-8D77-4C430C047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6A8F2A4B-A79E-4D82-9E11-C4D655591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3D029B-AE75-4386-8024-D291EACE2A7B}" type="slidenum">
              <a:rPr lang="es-ES" altLang="en-US" sz="1300"/>
              <a:pPr eaLnBrk="1" hangingPunct="1"/>
              <a:t>30</a:t>
            </a:fld>
            <a:endParaRPr lang="es-ES" altLang="en-US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D897906-83D7-4018-9844-3E1551CC3C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1F547F1-6486-4FE6-A5EB-9958187FA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B73D429-8E6D-4320-BA1D-E024E889C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B9E108-DAD5-4110-919E-050AE1F77C53}" type="slidenum">
              <a:rPr lang="es-ES" altLang="en-US" sz="1300"/>
              <a:pPr eaLnBrk="1" hangingPunct="1"/>
              <a:t>31</a:t>
            </a:fld>
            <a:endParaRPr lang="es-ES" altLang="en-US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C0B5B22-479F-4680-9C95-5E079645CB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7709BF14-AD84-45C2-8A3F-43F56ADD1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DD4BA73-06F5-415F-A198-EAB8018A8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3B564E-529D-4EDC-A622-100C2749FC85}" type="slidenum">
              <a:rPr lang="es-ES" altLang="en-US" sz="1300"/>
              <a:pPr eaLnBrk="1" hangingPunct="1"/>
              <a:t>3</a:t>
            </a:fld>
            <a:endParaRPr lang="es-ES" altLang="en-US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8C34BB4-4703-4229-98E9-C87CE7E9A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1F9EBD9-6A7C-42E1-8F31-F25974C90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8854A426-7BB1-4B15-AA7D-22851011F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FA6EDB-9A65-4177-AAF5-26A519372822}" type="slidenum">
              <a:rPr lang="es-ES" altLang="en-US" sz="1300"/>
              <a:pPr eaLnBrk="1" hangingPunct="1"/>
              <a:t>32</a:t>
            </a:fld>
            <a:endParaRPr lang="es-ES" altLang="en-US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75A4478-110B-40A0-A730-AA98B7CDE9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72DB5B0-A41D-41C5-9202-F7DC352BF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4B25BF3-8EB6-45E4-A37B-596C6DAA9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9B9459-5CAA-4FF2-A972-7A844896B73E}" type="slidenum">
              <a:rPr lang="es-ES" altLang="en-US" sz="1300"/>
              <a:pPr eaLnBrk="1" hangingPunct="1"/>
              <a:t>33</a:t>
            </a:fld>
            <a:endParaRPr lang="es-ES" altLang="en-US" sz="13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884D9CA-3E61-474A-80D1-B5B59D93E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EE0F89D-0D6B-45CC-83B7-3665498E0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31422F2-F236-4BA3-8EA5-DD49DB481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52471E-EED0-4258-9985-A47790986A1E}" type="slidenum">
              <a:rPr lang="es-ES" altLang="en-US" sz="1300"/>
              <a:pPr eaLnBrk="1" hangingPunct="1"/>
              <a:t>35</a:t>
            </a:fld>
            <a:endParaRPr lang="es-ES" altLang="en-US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E667F6C-6CE0-43EB-AE84-3F9C7D7D6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630BBB2-259C-426D-8BDC-4FAE4B062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22B79B8D-A88C-43B6-BF3E-BA69E73BC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587256-58F9-470D-8BAF-779644AAF1E2}" type="slidenum">
              <a:rPr lang="es-ES" altLang="en-US" sz="1300"/>
              <a:pPr eaLnBrk="1" hangingPunct="1"/>
              <a:t>36</a:t>
            </a:fld>
            <a:endParaRPr lang="es-ES" altLang="en-US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A7B2500-E497-460F-B19B-ADEFBAFF0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10FA24F-4C04-4EC6-A909-FBADBB09E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471DD84-95AC-4955-95B8-A74E16936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828B7F-380E-4D64-9416-42CEFA0CA992}" type="slidenum">
              <a:rPr lang="es-ES" altLang="en-US" sz="1300"/>
              <a:pPr eaLnBrk="1" hangingPunct="1"/>
              <a:t>39</a:t>
            </a:fld>
            <a:endParaRPr lang="es-ES" altLang="en-US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B536BE0-9909-4E25-8591-3462C44D0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A935C49-32AB-4AE8-8DFF-0179B189C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830C6A7-806A-484D-BC95-70BF2919A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9A92DB-F1AE-42B2-87C7-D7CEAA4D2140}" type="slidenum">
              <a:rPr lang="es-ES" altLang="en-US" sz="1300"/>
              <a:pPr eaLnBrk="1" hangingPunct="1"/>
              <a:t>4</a:t>
            </a:fld>
            <a:endParaRPr lang="es-ES" altLang="en-US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8D178BE-8218-4F00-887C-A3DCD80F6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1BFFAB4-4BAB-4A43-BA90-5AA7CF160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22984A90-B906-4E8F-B929-D8D9EF4EC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C5FB7D-4538-425C-BC45-1674EDE21851}" type="slidenum">
              <a:rPr lang="es-ES" altLang="en-US" sz="1300"/>
              <a:pPr eaLnBrk="1" hangingPunct="1"/>
              <a:t>5</a:t>
            </a:fld>
            <a:endParaRPr lang="es-E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65CEB2D-EAD7-4920-9C35-E5334A9AB4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921B0BE-42DB-45F8-84A4-C7B447DE1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F9D92F7-00C8-4315-B41A-B4C3E3C66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BAF86-602C-4694-A81E-0C52EFDD1A46}" type="slidenum">
              <a:rPr lang="es-ES" altLang="en-US" sz="1300"/>
              <a:pPr eaLnBrk="1" hangingPunct="1"/>
              <a:t>7</a:t>
            </a:fld>
            <a:endParaRPr lang="es-ES" altLang="en-US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A7216C7-0E35-48E0-95AB-FE8E2B13C4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1E8E3A5-EEFA-47A0-B2DA-C23D2CF82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21ECD05-7E2D-4E32-8230-D1F42BC080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DB19E3A-ED8F-470A-88A9-79390B5B5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39EAF1F3-3D25-48B5-BC31-0E9DDC1E7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57CDB8-6FA0-44B4-A84F-59ED1809392E}" type="slidenum">
              <a:rPr lang="es-ES" altLang="en-US" sz="1300"/>
              <a:pPr eaLnBrk="1" hangingPunct="1"/>
              <a:t>9</a:t>
            </a:fld>
            <a:endParaRPr lang="es-ES" altLang="en-US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9846EFF-2F28-4D44-BD20-FD9059521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E5DF6D5-C583-4674-84A5-0CE15A8BD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402411F-2D83-4241-9ED6-A447687C5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296" indent="-2754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994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792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591" indent="-220399" defTabSz="92139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388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5186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983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6781" indent="-220399" defTabSz="92139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DF6AB0-D783-4107-BB91-91379A94122D}" type="slidenum">
              <a:rPr lang="es-ES" altLang="en-US" sz="1300"/>
              <a:pPr eaLnBrk="1" hangingPunct="1"/>
              <a:t>10</a:t>
            </a:fld>
            <a:endParaRPr lang="es-E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CCE6261-A9A2-426D-9EE0-40413761DC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F68C884-0F71-4F0E-A8A6-A5045497D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942196-0B6E-427B-B9BA-3319B1CD2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B95B3E-568D-46A3-9A9B-8941F4259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97BB36-9E77-43D1-9BA5-7109B6F46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A2979-8201-4E15-8C6B-B3B59B2C6B6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7679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EA3861-C4D7-4E69-B403-611932675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962B8-A5B8-4229-93B7-1B1017E54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9D8545-7B4D-470F-B3F1-AD55D33C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36E3D-FC28-4197-8168-ADD03D1D4B2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674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429D0-EDA6-4EF6-9E41-73004390A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00CBA-CAF5-4182-9F2D-FC0F6053A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28DE00-9385-4374-919E-40B36EF81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B8D62-45F6-4E7F-B881-5AD4F571A40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935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50B859-0F9A-4D54-BB8B-9464488A6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952E75-97CA-43CE-A5E7-4DD60510C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5894E9-08BE-4096-912F-F3A060305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A1A1-CFDC-43FE-9FAC-ED122C54F68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1682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BC3D35-31BC-419B-8928-753D0924BD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09EA06-FCCC-4223-97D7-78428723F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FB3B1-B877-4718-90E4-99E36711A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BE95E-86FB-4F8B-94DD-11D02E95F4E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131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90CC4-5C7C-4EB2-A842-6C904DEC0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56A122-0C9C-4523-9F0F-BC5D6F569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CBB51-CD5E-4D90-9FEA-20CB406E4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933EC-8AF8-470E-A2B0-8D1EBB4C25C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724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46C49F-E5FB-4C86-B122-0E01085C3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072E3-3505-4823-92B0-C0F1AC4B8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FE2B98-D2D2-418A-9969-6F20284CE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CFD16-2E36-4499-B314-7164AA30775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431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7BD9D8-8DC3-47D3-B1B7-ADDEF914E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6C909-0467-4D3B-AA12-587FB6F36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165F76-65CA-42F4-94A3-4463F767B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F2A92-1A3B-4788-B5C6-BC996C30321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4645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D532C4-17B6-4BFE-AFF9-FDC5FA1D9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2F643F-09D7-42BC-A101-57B6404A75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F6110F-B49E-47FE-B21E-1A331F03E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BE0BD-BC1D-4326-BEC4-9DE8B271903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0680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220451-EC31-47F3-826D-45A1699B4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B27EE2F-BD11-46BB-8704-EABAEF02F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7333FE-C5A9-4F39-8801-035A860A7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61FB8-C63D-40E5-8774-400E41C32F9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4491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BF9D0F-BABE-436A-8F72-D698CA811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93058-EAF3-4D73-93FB-DAFE0B166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AB134-74A0-4C76-8EBF-91711CEDD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1618A-9718-48C5-9790-4F8AEC6C540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5633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1D2AD-E8AB-4BAB-A42B-F46D64184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7A5F9E-EE2C-4215-86FD-42B80258F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D33A10-DC52-484D-9E9B-50D72044D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5423C-105A-4DFB-B7BA-A7725E7B032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9934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94B61D-8130-461C-B1DD-66EE09A28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531924-CC4E-4D0E-BE24-840106AF2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385028" name="Rectangle 4">
            <a:extLst>
              <a:ext uri="{FF2B5EF4-FFF2-40B4-BE49-F238E27FC236}">
                <a16:creationId xmlns:a16="http://schemas.microsoft.com/office/drawing/2014/main" id="{082C0F7D-57FD-444B-9B90-23B5498CA4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5029" name="Rectangle 5">
            <a:extLst>
              <a:ext uri="{FF2B5EF4-FFF2-40B4-BE49-F238E27FC236}">
                <a16:creationId xmlns:a16="http://schemas.microsoft.com/office/drawing/2014/main" id="{7687AB3F-BA31-4F91-9D8D-A19B0AB9CC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5030" name="Rectangle 6">
            <a:extLst>
              <a:ext uri="{FF2B5EF4-FFF2-40B4-BE49-F238E27FC236}">
                <a16:creationId xmlns:a16="http://schemas.microsoft.com/office/drawing/2014/main" id="{2B922D54-3A63-4154-809D-FB72B47037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>
                <a:latin typeface="Times New Roman" panose="02020603050405020304" pitchFamily="18" charset="0"/>
              </a:defRPr>
            </a:lvl1pPr>
          </a:lstStyle>
          <a:p>
            <a:fld id="{3AF9C2FE-79F1-4A70-81B9-5637E6DA3F95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150000"/>
        <a:buChar char="▪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3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ason.com/news/show/32239.html" TargetMode="External"/><Relationship Id="rId3" Type="http://schemas.openxmlformats.org/officeDocument/2006/relationships/hyperlink" Target="http://www.colorado.edu/studentgroups/libertarians/issues/friedman-soc-resp-business.html" TargetMode="External"/><Relationship Id="rId7" Type="http://schemas.openxmlformats.org/officeDocument/2006/relationships/hyperlink" Target="http://ir.homedepot.com/releasedetail.cfm?releaseid=22407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usatoday.com/money/companies/management/2006-05-25-nardelli_x.htm?csp=34" TargetMode="External"/><Relationship Id="rId5" Type="http://schemas.openxmlformats.org/officeDocument/2006/relationships/hyperlink" Target="http://www.businessweek.com/magazine/content/05_33/b3947114_mz017.htm" TargetMode="External"/><Relationship Id="rId10" Type="http://schemas.openxmlformats.org/officeDocument/2006/relationships/hyperlink" Target="http://www.becker-posner-blog.com/archives/2005/07/do_corporations.html" TargetMode="External"/><Relationship Id="rId4" Type="http://schemas.openxmlformats.org/officeDocument/2006/relationships/hyperlink" Target="http://www.businessweek.com/magazine/content/05_33/b3947115_mz017.htm" TargetMode="External"/><Relationship Id="rId9" Type="http://schemas.openxmlformats.org/officeDocument/2006/relationships/hyperlink" Target="http://www.wholefoodsmarket.com/blogs/j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esforc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ansion.com/blogs/roig/2014/02/12/bancos-cajas-y-las-verdades-incomoda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r-survey.org/archive/2003/press.html" TargetMode="External"/><Relationship Id="rId7" Type="http://schemas.openxmlformats.org/officeDocument/2006/relationships/hyperlink" Target="https://theobjective.com/elsubjetivo/opinion/2023-02-05/resucita-la-venta-de-indulgencias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sfron.org/" TargetMode="External"/><Relationship Id="rId5" Type="http://schemas.openxmlformats.org/officeDocument/2006/relationships/hyperlink" Target="http://www.intermonoxfam.org/UnidadesInformacion/anexos/7913/061110_Documento_IO_RSC_OK.pdf" TargetMode="External"/><Relationship Id="rId4" Type="http://schemas.openxmlformats.org/officeDocument/2006/relationships/hyperlink" Target="http://www.google.es/search?sourceid=navclient&amp;ie=UTF-8&amp;rls=GGIC,GGIC:2006-49,GGIC:en&amp;q=csr+consultancy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fam.org/en/news/pressreleases2006/pr061026_starbuck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ginalrevolution.com/marginalrevolution/2005/12/who_benefits_fr.html" TargetMode="External"/><Relationship Id="rId5" Type="http://schemas.openxmlformats.org/officeDocument/2006/relationships/hyperlink" Target="http://www.transfairusa.org/" TargetMode="External"/><Relationship Id="rId4" Type="http://schemas.openxmlformats.org/officeDocument/2006/relationships/hyperlink" Target="http://www.starbucks.com/aboutus/pressdesc.asp?id=713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CROOK%20Survey%20on%20CSR%20Economist%20Jan%2005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srn.com/abstract=220671" TargetMode="External"/><Relationship Id="rId5" Type="http://schemas.openxmlformats.org/officeDocument/2006/relationships/hyperlink" Target="http://www.colorado.edu/studentgroups/libertarians/issues/friedman-soc-resp-business.html" TargetMode="External"/><Relationship Id="rId4" Type="http://schemas.openxmlformats.org/officeDocument/2006/relationships/hyperlink" Target="https://www.nature.com/articles/s41562-022-01480-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VVxYOQS6ggk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2E0527D9-4E95-495A-B6DB-674B3CAFAF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Firms &amp; Society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2A1A2A21-1093-4938-8479-58EB029523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Views on Corporate Social Responsibility (CSR)</a:t>
            </a:r>
          </a:p>
          <a:p>
            <a:pPr eaLnBrk="1" hangingPunct="1"/>
            <a:r>
              <a:rPr lang="en-US" altLang="en-US" sz="3600"/>
              <a:t>B. Arruñada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C53DF1-3031-4B05-A439-F2ABBB3A1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CSR raises a mix of positive and normative questions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2545BFF-71F1-4F1A-89B2-7EBE969AC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53388" cy="4049713"/>
          </a:xfrm>
        </p:spPr>
        <p:txBody>
          <a:bodyPr/>
          <a:lstStyle/>
          <a:p>
            <a:r>
              <a:rPr lang="en-US" altLang="en-US" dirty="0"/>
              <a:t>Normative</a:t>
            </a:r>
          </a:p>
          <a:p>
            <a:pPr marL="457200" lvl="1" indent="0">
              <a:buNone/>
            </a:pPr>
            <a:r>
              <a:rPr lang="en-US" altLang="en-US"/>
              <a:t>1) </a:t>
            </a:r>
            <a:r>
              <a:rPr lang="en-US" altLang="en-US" i="1" dirty="0"/>
              <a:t>What should society demand from firms?</a:t>
            </a:r>
          </a:p>
          <a:p>
            <a:pPr lvl="2"/>
            <a:r>
              <a:rPr lang="en-US" altLang="en-US" dirty="0"/>
              <a:t>Profits but with legal compliance?</a:t>
            </a:r>
          </a:p>
          <a:p>
            <a:pPr lvl="2"/>
            <a:r>
              <a:rPr lang="en-US" altLang="en-US" dirty="0"/>
              <a:t>Ethical behavior?</a:t>
            </a:r>
          </a:p>
          <a:p>
            <a:pPr lvl="3"/>
            <a:r>
              <a:rPr lang="en-US" altLang="en-US" sz="1800" dirty="0"/>
              <a:t>If ethical behavior, who should define it?</a:t>
            </a:r>
          </a:p>
          <a:p>
            <a:pPr marL="457200" lvl="1" indent="0"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In any case, how should managers react?</a:t>
            </a:r>
          </a:p>
          <a:p>
            <a:r>
              <a:rPr lang="en-US" altLang="en-US" dirty="0"/>
              <a:t>Positive</a:t>
            </a:r>
          </a:p>
          <a:p>
            <a:pPr marL="457200" lvl="1" indent="0">
              <a:buNone/>
            </a:pPr>
            <a:r>
              <a:rPr lang="en-US" altLang="en-US" dirty="0"/>
              <a:t>3) </a:t>
            </a:r>
            <a:r>
              <a:rPr lang="en-US" altLang="en-US" i="1" dirty="0"/>
              <a:t>How are firms seen by society and stakeholders?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80BFA7-B7E4-4DF7-B940-F8961887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BEC510-2177-4E32-B050-462670CEE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  <a:p>
            <a:pPr eaLnBrk="1" hangingPunct="1"/>
            <a:r>
              <a:rPr lang="en-US" altLang="en-US" dirty="0"/>
              <a:t>Opposite </a:t>
            </a:r>
            <a:r>
              <a:rPr lang="en-US" altLang="en-US" i="1" dirty="0"/>
              <a:t>normative</a:t>
            </a:r>
            <a:r>
              <a:rPr lang="en-US" altLang="en-US" dirty="0"/>
              <a:t> views</a:t>
            </a:r>
          </a:p>
          <a:p>
            <a:pPr lvl="1" eaLnBrk="1" hangingPunct="1"/>
            <a:r>
              <a:rPr lang="en-US" altLang="en-US" dirty="0"/>
              <a:t>US-Liberal view (Arrow, Freeman)</a:t>
            </a:r>
          </a:p>
          <a:p>
            <a:pPr lvl="1" eaLnBrk="1" hangingPunct="1"/>
            <a:r>
              <a:rPr lang="en-US" altLang="en-US" dirty="0"/>
              <a:t>Free-Market view (Friedman, </a:t>
            </a:r>
            <a:r>
              <a:rPr lang="en-US" altLang="en-US" dirty="0" err="1"/>
              <a:t>Fama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i="1" dirty="0"/>
              <a:t>Positive</a:t>
            </a:r>
            <a:r>
              <a:rPr lang="en-US" altLang="en-US" dirty="0"/>
              <a:t> pillars to revise these views</a:t>
            </a:r>
          </a:p>
          <a:p>
            <a:pPr lvl="1" eaLnBrk="1" hangingPunct="1"/>
            <a:r>
              <a:rPr lang="en-US" altLang="en-US" dirty="0"/>
              <a:t>Contractual view</a:t>
            </a:r>
          </a:p>
          <a:p>
            <a:pPr lvl="1" eaLnBrk="1" hangingPunct="1"/>
            <a:r>
              <a:rPr lang="en-US" altLang="en-US" dirty="0"/>
              <a:t>Cognitive view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80BFA7-B7E4-4DF7-B940-F8961887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BEC510-2177-4E32-B050-462670CEE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eaLnBrk="1" hangingPunct="1"/>
            <a:r>
              <a:rPr lang="en-US" altLang="en-US" dirty="0"/>
              <a:t>Opposite </a:t>
            </a:r>
            <a:r>
              <a:rPr lang="en-US" altLang="en-US" i="1" dirty="0"/>
              <a:t>normative</a:t>
            </a:r>
            <a:r>
              <a:rPr lang="en-US" altLang="en-US" dirty="0"/>
              <a:t> views</a:t>
            </a:r>
          </a:p>
          <a:p>
            <a:pPr lvl="1" eaLnBrk="1" hangingPunct="1"/>
            <a:r>
              <a:rPr lang="en-US" altLang="en-US" dirty="0"/>
              <a:t>US-Liberal view (Arrow, Freeman)</a:t>
            </a:r>
          </a:p>
          <a:p>
            <a:pPr lvl="1" eaLnBrk="1" hangingPunct="1"/>
            <a:r>
              <a:rPr lang="en-US" altLang="en-US" dirty="0"/>
              <a:t>Free-Market view (Friedman, </a:t>
            </a:r>
            <a:r>
              <a:rPr lang="en-US" altLang="en-US" dirty="0" err="1"/>
              <a:t>Fama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i="1" dirty="0">
                <a:solidFill>
                  <a:schemeClr val="bg2">
                    <a:lumMod val="75000"/>
                  </a:schemeClr>
                </a:solidFill>
              </a:rPr>
              <a:t>Positive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 pillars to revise these views</a:t>
            </a:r>
          </a:p>
          <a:p>
            <a:pPr lvl="1"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Contractual view</a:t>
            </a:r>
          </a:p>
          <a:p>
            <a:pPr lvl="1"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Cognitive view</a:t>
            </a:r>
          </a:p>
        </p:txBody>
      </p:sp>
    </p:spTree>
    <p:extLst>
      <p:ext uri="{BB962C8B-B14F-4D97-AF65-F5344CB8AC3E}">
        <p14:creationId xmlns:p14="http://schemas.microsoft.com/office/powerpoint/2010/main" val="54187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4A6C7F4-3C5B-44AC-AA78-8A8E4DC2BC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Normative, and opposite, views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3600" dirty="0">
                <a:solidFill>
                  <a:schemeClr val="tx1"/>
                </a:solidFill>
              </a:rPr>
              <a:t>(a) The progressive (US “liberal”) view: ethical behavior</a:t>
            </a:r>
            <a:r>
              <a:rPr lang="en-US" altLang="en-US" sz="3600">
                <a:solidFill>
                  <a:schemeClr val="tx1"/>
                </a:solidFill>
              </a:rPr>
              <a:t>—Arrow 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accent4">
                    <a:lumMod val="25000"/>
                  </a:schemeClr>
                </a:solidFill>
              </a:rPr>
              <a:t>(b) The free-market view: </a:t>
            </a:r>
            <a:br>
              <a:rPr lang="en-US" altLang="en-US" sz="3600" dirty="0">
                <a:solidFill>
                  <a:schemeClr val="accent4">
                    <a:lumMod val="25000"/>
                  </a:schemeClr>
                </a:solidFill>
              </a:rPr>
            </a:br>
            <a:r>
              <a:rPr lang="en-US" altLang="en-US" sz="3600" dirty="0">
                <a:solidFill>
                  <a:schemeClr val="accent4">
                    <a:lumMod val="25000"/>
                  </a:schemeClr>
                </a:solidFill>
              </a:rPr>
              <a:t>legally maximize firm value</a:t>
            </a:r>
          </a:p>
        </p:txBody>
      </p:sp>
    </p:spTree>
    <p:extLst>
      <p:ext uri="{BB962C8B-B14F-4D97-AF65-F5344CB8AC3E}">
        <p14:creationId xmlns:p14="http://schemas.microsoft.com/office/powerpoint/2010/main" val="84473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1F62BF-2AA5-4ADF-B35F-C9F4F69D0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Arrow ’73 justifying CSR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1660C0-5128-4802-9CA7-B52D80F86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Market-failure arguments</a:t>
            </a:r>
          </a:p>
          <a:p>
            <a:pPr lvl="1" eaLnBrk="1" hangingPunct="1"/>
            <a:r>
              <a:rPr lang="en-US" altLang="en-US" dirty="0"/>
              <a:t>Monopoly</a:t>
            </a:r>
          </a:p>
          <a:p>
            <a:pPr lvl="1" eaLnBrk="1" hangingPunct="1"/>
            <a:r>
              <a:rPr lang="en-US" altLang="en-US" dirty="0"/>
              <a:t>Externalities</a:t>
            </a:r>
          </a:p>
          <a:p>
            <a:pPr lvl="1" eaLnBrk="1" hangingPunct="1"/>
            <a:r>
              <a:rPr lang="en-US" altLang="en-US" dirty="0"/>
              <a:t>Information asymmetries</a:t>
            </a:r>
          </a:p>
          <a:p>
            <a:pPr lvl="1" eaLnBrk="1" hangingPunct="1"/>
            <a:r>
              <a:rPr lang="en-US" altLang="en-US" dirty="0"/>
              <a:t>Income redistribution</a:t>
            </a:r>
          </a:p>
          <a:p>
            <a:pPr eaLnBrk="1" hangingPunct="1"/>
            <a:r>
              <a:rPr lang="en-US" altLang="en-US" dirty="0"/>
              <a:t>Crowding out of altruism</a:t>
            </a:r>
          </a:p>
          <a:p>
            <a:pPr eaLnBrk="1" hangingPunct="1"/>
            <a:r>
              <a:rPr lang="en-US" altLang="en-US" dirty="0"/>
              <a:t>Better as an ethical code than as law: </a:t>
            </a:r>
          </a:p>
          <a:p>
            <a:pPr lvl="1" eaLnBrk="1" hangingPunct="1"/>
            <a:r>
              <a:rPr lang="en-US" altLang="en-US" dirty="0"/>
              <a:t>more flexible (Arrow, also </a:t>
            </a:r>
            <a:r>
              <a:rPr lang="en-US" altLang="en-US" dirty="0" err="1"/>
              <a:t>Fama</a:t>
            </a:r>
            <a:r>
              <a:rPr lang="en-US" altLang="en-US" dirty="0"/>
              <a:t>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E2A7A07-A424-471C-B3D2-2F79E1DAB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371600"/>
          </a:xfrm>
        </p:spPr>
        <p:txBody>
          <a:bodyPr/>
          <a:lstStyle/>
          <a:p>
            <a:pPr eaLnBrk="1" hangingPunct="1"/>
            <a:r>
              <a:rPr lang="en-US" altLang="en-US"/>
              <a:t>Do these justifications hold water? Arguably, not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6016F1-15D9-4155-9B18-AE83218FC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en-US"/>
              <a:t>Monopoly, externalities, income, etc.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These are policy questions: a free society should decide them relying on reason and with proper checks and balances</a:t>
            </a:r>
          </a:p>
          <a:p>
            <a:pPr eaLnBrk="1" hangingPunct="1"/>
            <a:r>
              <a:rPr lang="en-US" altLang="en-US"/>
              <a:t>Crowding out of altruism</a:t>
            </a:r>
          </a:p>
          <a:p>
            <a:pPr lvl="1" eaLnBrk="1" hangingPunct="1"/>
            <a:r>
              <a:rPr lang="en-US" altLang="en-US"/>
              <a:t>Evidence points out in the opposite direction:</a:t>
            </a:r>
          </a:p>
          <a:p>
            <a:pPr lvl="2" eaLnBrk="1" hangingPunct="1"/>
            <a:r>
              <a:rPr lang="en-US" altLang="en-US"/>
              <a:t>greater cooperation observed in societies relying more on market exchange (Henrich </a:t>
            </a:r>
            <a:r>
              <a:rPr lang="en-US" altLang="en-US" i="1"/>
              <a:t>et al.</a:t>
            </a:r>
            <a:r>
              <a:rPr lang="en-US" altLang="en-US"/>
              <a:t>, 2005—summary, 2001)</a:t>
            </a:r>
          </a:p>
          <a:p>
            <a:pPr eaLnBrk="1" hangingPunct="1"/>
            <a:r>
              <a:rPr lang="en-US" altLang="en-US"/>
              <a:t>Are ethical codes superior? </a:t>
            </a:r>
          </a:p>
          <a:p>
            <a:pPr lvl="1" eaLnBrk="1" hangingPunct="1"/>
            <a:r>
              <a:rPr lang="en-US" altLang="en-US"/>
              <a:t>More </a:t>
            </a:r>
            <a:r>
              <a:rPr lang="en-US" altLang="en-US">
                <a:hlinkClick r:id="rId3" action="ppaction://hlinksldjump"/>
              </a:rPr>
              <a:t>below</a:t>
            </a:r>
            <a:r>
              <a:rPr lang="en-US" altLang="en-US"/>
              <a:t>, but think by now on usury prohibitions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B5EAC98-8EE9-FEE2-5B1F-525AB4B84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216" y="2120965"/>
            <a:ext cx="4968620" cy="397616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047378F-CBE3-340E-F3A5-73A6AC1F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 do not crowd out altruism but encourage: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E077ACD-7A9E-CF4A-7A7A-76850110B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3383280" cy="4114800"/>
          </a:xfrm>
        </p:spPr>
        <p:txBody>
          <a:bodyPr/>
          <a:lstStyle/>
          <a:p>
            <a:r>
              <a:rPr lang="en-AU" sz="2400" dirty="0"/>
              <a:t>Prosocial behaviour</a:t>
            </a:r>
          </a:p>
          <a:p>
            <a:r>
              <a:rPr lang="en-AU" sz="2400" dirty="0"/>
              <a:t>Interpersonal trust</a:t>
            </a:r>
          </a:p>
          <a:p>
            <a:r>
              <a:rPr lang="en-AU" sz="2400" dirty="0"/>
              <a:t>Universalist moral values</a:t>
            </a:r>
          </a:p>
          <a:p>
            <a:r>
              <a:rPr lang="en-AU" sz="2400" dirty="0"/>
              <a:t>Emotions of guilt, shame and anger</a:t>
            </a:r>
          </a:p>
        </p:txBody>
      </p:sp>
    </p:spTree>
    <p:extLst>
      <p:ext uri="{BB962C8B-B14F-4D97-AF65-F5344CB8AC3E}">
        <p14:creationId xmlns:p14="http://schemas.microsoft.com/office/powerpoint/2010/main" val="1754295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1F62BF-2AA5-4ADF-B35F-C9F4F69D0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Current fashion: CSR </a:t>
            </a:r>
            <a:r>
              <a:rPr lang="en-US" altLang="en-US" sz="4400" dirty="0">
                <a:sym typeface="Wingdings" panose="05000000000000000000" pitchFamily="2" charset="2"/>
              </a:rPr>
              <a:t> ESG</a:t>
            </a:r>
            <a:endParaRPr lang="en-US" altLang="en-US" sz="44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1660C0-5128-4802-9CA7-B52D80F86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412" y="1981201"/>
            <a:ext cx="8462682" cy="4034117"/>
          </a:xfrm>
        </p:spPr>
        <p:txBody>
          <a:bodyPr/>
          <a:lstStyle/>
          <a:p>
            <a:pPr eaLnBrk="1" hangingPunct="1"/>
            <a:r>
              <a:rPr lang="en-US" altLang="en-US" dirty="0"/>
              <a:t>+ Concepts:  sustainable, inclusive</a:t>
            </a:r>
          </a:p>
          <a:p>
            <a:pPr eaLnBrk="1" hangingPunct="1"/>
            <a:r>
              <a:rPr lang="en-US" altLang="en-US" dirty="0"/>
              <a:t>Main authors / arguments</a:t>
            </a:r>
          </a:p>
          <a:p>
            <a:pPr lvl="1" eaLnBrk="1" hangingPunct="1"/>
            <a:r>
              <a:rPr lang="en-US" altLang="en-US" dirty="0"/>
              <a:t>Hart &amp; Zingales </a:t>
            </a:r>
            <a:r>
              <a:rPr lang="en-US" altLang="en-US" dirty="0">
                <a:sym typeface="Wingdings" panose="05000000000000000000" pitchFamily="2" charset="2"/>
              </a:rPr>
              <a:t> welfare instead of wealth max.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Mayer: social preferences of legal persons </a:t>
            </a:r>
            <a:r>
              <a:rPr lang="en-US" altLang="en-US" dirty="0">
                <a:sym typeface="Wingdings" panose="05000000000000000000" pitchFamily="2" charset="2"/>
              </a:rPr>
              <a:t> “purpose”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Piketty </a:t>
            </a:r>
            <a:r>
              <a:rPr lang="en-US" altLang="en-US" dirty="0">
                <a:sym typeface="Wingdings" panose="05000000000000000000" pitchFamily="2" charset="2"/>
              </a:rPr>
              <a:t> labor reps. at corp. boards</a:t>
            </a:r>
            <a:endParaRPr lang="en-US" altLang="en-US" dirty="0"/>
          </a:p>
          <a:p>
            <a:pPr eaLnBrk="1" hangingPunct="1"/>
            <a:r>
              <a:rPr lang="en-US" altLang="en-US" dirty="0"/>
              <a:t>Events: </a:t>
            </a:r>
          </a:p>
          <a:p>
            <a:pPr lvl="1" eaLnBrk="1" hangingPunct="1"/>
            <a:r>
              <a:rPr lang="en-US" altLang="en-US" dirty="0"/>
              <a:t>institutional investors </a:t>
            </a:r>
            <a:r>
              <a:rPr lang="en-US" altLang="en-US" dirty="0">
                <a:sym typeface="Wingdings" panose="05000000000000000000" pitchFamily="2" charset="2"/>
              </a:rPr>
              <a:t> ESG investment funds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Regulation </a:t>
            </a:r>
            <a:r>
              <a:rPr lang="en-US" altLang="en-US" dirty="0">
                <a:sym typeface="Wingdings" panose="05000000000000000000" pitchFamily="2" charset="2"/>
              </a:rPr>
              <a:t> Directives on disclosure &amp; due diligence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ESG audit &amp; compliance industries  indulgences?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785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4A6C7F4-3C5B-44AC-AA78-8A8E4DC2BC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Normative, and opposite, views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3600" dirty="0">
                <a:solidFill>
                  <a:schemeClr val="accent4">
                    <a:lumMod val="25000"/>
                  </a:schemeClr>
                </a:solidFill>
              </a:rPr>
              <a:t>(a) The progressive (US “liberal”) view: ethical behavior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(b) The free-market view: 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legally maximize firm value</a:t>
            </a:r>
          </a:p>
        </p:txBody>
      </p:sp>
    </p:spTree>
    <p:extLst>
      <p:ext uri="{BB962C8B-B14F-4D97-AF65-F5344CB8AC3E}">
        <p14:creationId xmlns:p14="http://schemas.microsoft.com/office/powerpoint/2010/main" val="356028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6208D-AE1B-4CC2-AD9B-8AA8C0C82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Free-Market View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AF6526E-202D-4AA8-808C-25D35709B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A. Smith: individual interest </a:t>
            </a:r>
            <a:r>
              <a:rPr lang="en-US" altLang="en-US" sz="2400" dirty="0">
                <a:sym typeface="Wingdings" panose="05000000000000000000" pitchFamily="2" charset="2"/>
              </a:rPr>
              <a:t></a:t>
            </a:r>
            <a:r>
              <a:rPr lang="en-US" altLang="en-US" sz="2400" dirty="0"/>
              <a:t> collective good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ym typeface="Wingdings" panose="05000000000000000000" pitchFamily="2" charset="2"/>
              </a:rPr>
              <a:t> See “</a:t>
            </a:r>
            <a:r>
              <a:rPr lang="en-US" altLang="en-US" sz="2000" dirty="0">
                <a:sym typeface="Wingdings" panose="05000000000000000000" pitchFamily="2" charset="2"/>
                <a:hlinkClick r:id="rId3" action="ppaction://hlinksldjump"/>
              </a:rPr>
              <a:t>A Map of CSR</a:t>
            </a:r>
            <a:r>
              <a:rPr lang="en-US" altLang="en-US" sz="2000" dirty="0">
                <a:sym typeface="Wingdings" panose="05000000000000000000" pitchFamily="2" charset="2"/>
              </a:rPr>
              <a:t>” next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Friedman: firms should aim for profits within the law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Which checks and balances to define the law? </a:t>
            </a:r>
          </a:p>
          <a:p>
            <a:pPr lvl="2">
              <a:lnSpc>
                <a:spcPct val="90000"/>
              </a:lnSpc>
            </a:pPr>
            <a:r>
              <a:rPr lang="en-US" altLang="en-US" sz="1700" dirty="0"/>
              <a:t>Comparative advantage of politics over CSR?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The law of which country?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But think: </a:t>
            </a:r>
            <a:r>
              <a:rPr lang="en-US" altLang="en-US" sz="2400" dirty="0">
                <a:solidFill>
                  <a:srgbClr val="FF0000"/>
                </a:solidFill>
              </a:rPr>
              <a:t>Does it look good to (max.) profits?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157D-FABF-405C-8FAD-3ED28A6775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BB21C2F5-8AD2-4CD8-B008-187E2BDEE6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30E03C5-4030-4E9F-A51D-DFC07F6C60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On the CSR readings: good to ask yourself how do you think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AD67054-5A24-4D26-859E-978C42ACF28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What do Arrow and Friedman say in their articles?</a:t>
            </a:r>
          </a:p>
          <a:p>
            <a:pPr eaLnBrk="1" hangingPunct="1"/>
            <a:r>
              <a:rPr lang="en-US" altLang="en-US" sz="2400"/>
              <a:t>Which of them do you agree with?  </a:t>
            </a:r>
          </a:p>
          <a:p>
            <a:pPr eaLnBrk="1" hangingPunct="1"/>
            <a:r>
              <a:rPr lang="en-US" altLang="en-US" sz="2400"/>
              <a:t>Which of them do you think is more “political”? </a:t>
            </a:r>
          </a:p>
          <a:p>
            <a:pPr eaLnBrk="1" hangingPunct="1"/>
            <a:r>
              <a:rPr lang="en-US" altLang="en-US" sz="2400"/>
              <a:t>When we come up against arguments that go against our beliefs, do we tend to consider them more or less “political”, “ideological” or “immoral”?</a:t>
            </a:r>
          </a:p>
          <a:p>
            <a:pPr eaLnBrk="1" hangingPunct="1"/>
            <a:r>
              <a:rPr lang="en-US" altLang="en-US" sz="3200" i="1"/>
              <a:t>How to move from beliefs to ideas?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9EED859-AB3B-41B4-9C6A-23A8F96DD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read &amp; discuss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83ADEEE-12EA-4579-9EB8-D2611B25018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830388"/>
            <a:ext cx="8183562" cy="45132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600" dirty="0"/>
              <a:t>The NYT piece: </a:t>
            </a:r>
            <a:r>
              <a:rPr lang="en-US" altLang="en-US" sz="2600" dirty="0">
                <a:hlinkClick r:id="rId3"/>
              </a:rPr>
              <a:t>Friedman, 1970</a:t>
            </a:r>
            <a:endParaRPr lang="en-US" altLang="en-US" sz="2600" dirty="0"/>
          </a:p>
          <a:p>
            <a:pPr eaLnBrk="1" hangingPunct="1">
              <a:lnSpc>
                <a:spcPct val="70000"/>
              </a:lnSpc>
            </a:pPr>
            <a:r>
              <a:rPr lang="en-US" altLang="en-US" sz="2600" dirty="0"/>
              <a:t>Two 2005 debates: 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200" i="1" dirty="0"/>
              <a:t>Business Week</a:t>
            </a:r>
            <a:r>
              <a:rPr lang="en-US" altLang="en-US" sz="2200" dirty="0"/>
              <a:t>: </a:t>
            </a:r>
            <a:r>
              <a:rPr lang="en-US" altLang="en-US" sz="2200" dirty="0">
                <a:hlinkClick r:id="rId4"/>
              </a:rPr>
              <a:t>Friedman</a:t>
            </a:r>
            <a:r>
              <a:rPr lang="en-US" altLang="en-US" sz="2200" dirty="0"/>
              <a:t> contra </a:t>
            </a:r>
            <a:r>
              <a:rPr lang="en-US" altLang="en-US" sz="2200" dirty="0">
                <a:hlinkClick r:id="rId5"/>
              </a:rPr>
              <a:t>R. Nardelli (CEO of Home Depot)</a:t>
            </a:r>
            <a:endParaRPr lang="en-US" altLang="en-US" sz="2200" dirty="0"/>
          </a:p>
          <a:p>
            <a:pPr lvl="2" eaLnBrk="1" hangingPunct="1">
              <a:lnSpc>
                <a:spcPct val="70000"/>
              </a:lnSpc>
            </a:pPr>
            <a:r>
              <a:rPr lang="en-US" altLang="en-US" sz="1900" dirty="0"/>
              <a:t>News on </a:t>
            </a:r>
            <a:r>
              <a:rPr lang="en-US" altLang="en-US" sz="1900" dirty="0" err="1"/>
              <a:t>Mr</a:t>
            </a:r>
            <a:r>
              <a:rPr lang="en-US" altLang="en-US" sz="1900" dirty="0"/>
              <a:t> Nardelli: </a:t>
            </a:r>
            <a:r>
              <a:rPr lang="en-US" altLang="en-US" sz="1900" dirty="0">
                <a:hlinkClick r:id="rId6"/>
              </a:rPr>
              <a:t>accused of paying excessive salaries to himself</a:t>
            </a:r>
            <a:r>
              <a:rPr lang="en-US" altLang="en-US" sz="1900" dirty="0"/>
              <a:t>, and </a:t>
            </a:r>
            <a:r>
              <a:rPr lang="en-US" altLang="en-US" sz="1900" dirty="0">
                <a:hlinkClick r:id="rId7"/>
              </a:rPr>
              <a:t>ends up resigning</a:t>
            </a:r>
            <a:r>
              <a:rPr lang="en-US" altLang="en-US" sz="1900" dirty="0"/>
              <a:t>. 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200" i="1" dirty="0"/>
              <a:t>Reason</a:t>
            </a:r>
            <a:r>
              <a:rPr lang="en-US" altLang="en-US" sz="2200" dirty="0"/>
              <a:t>: </a:t>
            </a:r>
            <a:r>
              <a:rPr lang="en-US" altLang="en-US" sz="2200" dirty="0">
                <a:hlinkClick r:id="rId8"/>
              </a:rPr>
              <a:t>Friedman against J. Mackey (CEO of Whole Foods)</a:t>
            </a:r>
            <a:endParaRPr lang="en-US" altLang="en-US" sz="2200" dirty="0"/>
          </a:p>
          <a:p>
            <a:pPr lvl="2" eaLnBrk="1" hangingPunct="1">
              <a:lnSpc>
                <a:spcPct val="70000"/>
              </a:lnSpc>
            </a:pPr>
            <a:r>
              <a:rPr lang="en-US" altLang="en-US" sz="1900" dirty="0">
                <a:hlinkClick r:id="rId9"/>
              </a:rPr>
              <a:t>Mackey’s blog</a:t>
            </a:r>
            <a:endParaRPr lang="en-US" altLang="en-US" sz="1900" dirty="0"/>
          </a:p>
          <a:p>
            <a:pPr eaLnBrk="1" hangingPunct="1">
              <a:lnSpc>
                <a:spcPct val="70000"/>
              </a:lnSpc>
            </a:pPr>
            <a:r>
              <a:rPr lang="en-US" altLang="en-US" sz="2600" dirty="0">
                <a:hlinkClick r:id="rId10"/>
              </a:rPr>
              <a:t>Discussion by Gary Becker</a:t>
            </a:r>
            <a:endParaRPr lang="en-US" altLang="en-US" sz="2600" dirty="0"/>
          </a:p>
          <a:p>
            <a:pPr eaLnBrk="1" hangingPunct="1">
              <a:lnSpc>
                <a:spcPct val="70000"/>
              </a:lnSpc>
            </a:pPr>
            <a:r>
              <a:rPr lang="en-US" altLang="en-US" sz="2600" dirty="0"/>
              <a:t>Hart &amp; Zingales 2017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200" dirty="0"/>
              <a:t>Are shareholders interested in welfare or in wealth (= value) at the individual securities or the portfolio level? </a:t>
            </a:r>
          </a:p>
          <a:p>
            <a:pPr lvl="1" eaLnBrk="1" hangingPunct="1">
              <a:lnSpc>
                <a:spcPct val="70000"/>
              </a:lnSpc>
            </a:pPr>
            <a:r>
              <a:rPr lang="en-US" altLang="en-US" sz="2200" dirty="0"/>
              <a:t>Are socially-responsible investment funds really good or do they fall into pernicious or even delusional CSR?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E3183F-F947-4438-B472-971E842B1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 map of CSR (Crook ‘05)</a:t>
            </a:r>
          </a:p>
        </p:txBody>
      </p:sp>
      <p:graphicFrame>
        <p:nvGraphicFramePr>
          <p:cNvPr id="640031" name="Group 31">
            <a:extLst>
              <a:ext uri="{FF2B5EF4-FFF2-40B4-BE49-F238E27FC236}">
                <a16:creationId xmlns:a16="http://schemas.microsoft.com/office/drawing/2014/main" id="{B9213380-8CDE-47D5-95F7-0CA8F157E2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2738" y="1782763"/>
          <a:ext cx="8474075" cy="356235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Raises 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welfare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Reduces 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welfare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Raises 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Good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www.salesforce.com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Arial" charset="0"/>
                        </a:rPr>
                        <a:t>Pernicious CSR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Arial" charset="0"/>
                        </a:rPr>
                        <a:t>(sustainable development, Nike in Malaysia)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Reduces </a:t>
                      </a:r>
                      <a:b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Borrowed virtue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(corporate philanthropy)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Delusional CSR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(recycling)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7" name="Text Box 24">
            <a:extLst>
              <a:ext uri="{FF2B5EF4-FFF2-40B4-BE49-F238E27FC236}">
                <a16:creationId xmlns:a16="http://schemas.microsoft.com/office/drawing/2014/main" id="{D67579CC-B73A-4F06-9FB1-B8809BF6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2601913"/>
            <a:ext cx="246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8" name="4 CuadroTexto">
            <a:extLst>
              <a:ext uri="{FF2B5EF4-FFF2-40B4-BE49-F238E27FC236}">
                <a16:creationId xmlns:a16="http://schemas.microsoft.com/office/drawing/2014/main" id="{72410D99-5353-48CF-9F6D-41E12160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5602288"/>
            <a:ext cx="8264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/>
              <a:t>CSR “failures” of two types: 1) acting “irrationally”, so that it does not optimize (</a:t>
            </a:r>
            <a:r>
              <a:rPr lang="en-US" altLang="en-US" sz="1800">
                <a:solidFill>
                  <a:srgbClr val="FF0000"/>
                </a:solidFill>
              </a:rPr>
              <a:t>delusional</a:t>
            </a:r>
            <a:r>
              <a:rPr lang="en-US" altLang="en-US" sz="1800"/>
              <a:t>); and 2) break bwn individual and social optimum (</a:t>
            </a:r>
            <a:r>
              <a:rPr lang="en-US" altLang="en-US" sz="1800">
                <a:solidFill>
                  <a:srgbClr val="FF7C80"/>
                </a:solidFill>
              </a:rPr>
              <a:t>pernicious</a:t>
            </a:r>
            <a:r>
              <a:rPr lang="en-US" altLang="en-US" sz="1800"/>
              <a:t>)</a:t>
            </a:r>
            <a:endParaRPr lang="en-US" altLang="en-US"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80BFA7-B7E4-4DF7-B940-F8961887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BEC510-2177-4E32-B050-462670CEE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Opposite </a:t>
            </a:r>
            <a:r>
              <a:rPr lang="en-US" altLang="en-US" i="1" dirty="0">
                <a:solidFill>
                  <a:schemeClr val="bg2">
                    <a:lumMod val="75000"/>
                  </a:schemeClr>
                </a:solidFill>
              </a:rPr>
              <a:t>normative</a:t>
            </a:r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 views</a:t>
            </a:r>
          </a:p>
          <a:p>
            <a:pPr lvl="1"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US-Liberal view (Arrow, Freeman)</a:t>
            </a:r>
          </a:p>
          <a:p>
            <a:pPr lvl="1" eaLnBrk="1" hangingPunct="1"/>
            <a:r>
              <a:rPr lang="en-US" altLang="en-US" dirty="0">
                <a:solidFill>
                  <a:schemeClr val="bg2">
                    <a:lumMod val="75000"/>
                  </a:schemeClr>
                </a:solidFill>
              </a:rPr>
              <a:t>Free-Market view (Friedman, Hart &amp; Zingales)</a:t>
            </a:r>
          </a:p>
          <a:p>
            <a:pPr eaLnBrk="1" hangingPunct="1"/>
            <a:r>
              <a:rPr lang="en-US" altLang="en-US" i="1" dirty="0"/>
              <a:t>Positive</a:t>
            </a:r>
            <a:r>
              <a:rPr lang="en-US" altLang="en-US" dirty="0"/>
              <a:t> pillars to revise these views</a:t>
            </a:r>
          </a:p>
          <a:p>
            <a:pPr lvl="1" eaLnBrk="1" hangingPunct="1"/>
            <a:r>
              <a:rPr lang="en-US" altLang="en-US" dirty="0"/>
              <a:t>Contractual view</a:t>
            </a:r>
          </a:p>
          <a:p>
            <a:pPr lvl="1" eaLnBrk="1" hangingPunct="1"/>
            <a:r>
              <a:rPr lang="en-US" altLang="en-US" dirty="0"/>
              <a:t>Cognitive view</a:t>
            </a:r>
          </a:p>
        </p:txBody>
      </p:sp>
    </p:spTree>
    <p:extLst>
      <p:ext uri="{BB962C8B-B14F-4D97-AF65-F5344CB8AC3E}">
        <p14:creationId xmlns:p14="http://schemas.microsoft.com/office/powerpoint/2010/main" val="4156461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B1B23E6-AEE0-4179-85E9-9172919C5D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Positive pillars to revise the classical views on CSR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ED5A90FB-9B53-452D-8936-30A03E26D3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(a) A contractual pillar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2450BA2-617C-48DC-8EA6-1F1C110D3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(a) Contractual pillar</a:t>
            </a:r>
            <a:endParaRPr lang="en-US" altLang="en-US" sz="24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731E96F-4D0F-4A31-A1AC-6622C060C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" y="1981200"/>
            <a:ext cx="8140700" cy="4279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/>
              <a:t>Firm as nexus of contracts: </a:t>
            </a:r>
          </a:p>
          <a:p>
            <a:pPr lvl="1" eaLnBrk="1" hangingPunct="1">
              <a:defRPr/>
            </a:pPr>
            <a:r>
              <a:rPr lang="en-US" altLang="en-US" sz="2000" dirty="0" err="1"/>
              <a:t>Fama</a:t>
            </a:r>
            <a:r>
              <a:rPr lang="en-US" altLang="en-US" sz="2000" dirty="0"/>
              <a:t> ‘21: optimality of residual vs. fixed payoffs </a:t>
            </a:r>
            <a:r>
              <a:rPr lang="en-US" altLang="en-US" sz="2000" dirty="0">
                <a:sym typeface="Wingdings" panose="05000000000000000000" pitchFamily="2" charset="2"/>
              </a:rPr>
              <a:t> contract structure</a:t>
            </a:r>
            <a:endParaRPr lang="en-US" altLang="en-US" sz="2000" dirty="0"/>
          </a:p>
          <a:p>
            <a:pPr lvl="1" eaLnBrk="1" hangingPunct="1">
              <a:defRPr/>
            </a:pPr>
            <a:r>
              <a:rPr lang="en-US" sz="2000" dirty="0"/>
              <a:t>Lacks objectives, etc., like a market </a:t>
            </a:r>
          </a:p>
          <a:p>
            <a:pPr lvl="2" eaLnBrk="1" hangingPunct="1">
              <a:defRPr/>
            </a:pPr>
            <a:r>
              <a:rPr lang="en-US" sz="1600" dirty="0">
                <a:solidFill>
                  <a:srgbClr val="FF0000"/>
                </a:solidFill>
              </a:rPr>
              <a:t>But battleground for both internal and external private interests: e.g., modifying the moral code redistributes wealth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But seen from outside, a module for contracting, liable, etc.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Jensen ‘02: many objectives, no objective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ym typeface="Wingdings" panose="05000000000000000000" pitchFamily="2" charset="2"/>
              </a:rPr>
              <a:t>+ costly contracting 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more opportunism (e.g., managerial shirking, sale of indulgences)</a:t>
            </a:r>
          </a:p>
          <a:p>
            <a:pPr eaLnBrk="1" hangingPunct="1">
              <a:defRPr/>
            </a:pPr>
            <a:r>
              <a:rPr lang="en-US" sz="2400" dirty="0">
                <a:sym typeface="Wingdings" pitchFamily="2" charset="2"/>
              </a:rPr>
              <a:t>Reputation as an enforcement device</a:t>
            </a:r>
          </a:p>
          <a:p>
            <a:pPr lvl="1" eaLnBrk="1" hangingPunct="1">
              <a:defRPr/>
            </a:pPr>
            <a:r>
              <a:rPr lang="en-US" sz="2000" dirty="0"/>
              <a:t>Agency </a:t>
            </a:r>
            <a:r>
              <a:rPr lang="en-US" sz="2000" dirty="0">
                <a:sym typeface="Wingdings" pitchFamily="2" charset="2"/>
              </a:rPr>
              <a:t>increases risk of business opportunism:</a:t>
            </a:r>
          </a:p>
          <a:p>
            <a:pPr lvl="2" eaLnBrk="1" hangingPunct="1">
              <a:defRPr/>
            </a:pPr>
            <a:r>
              <a:rPr lang="en-US" sz="1600" dirty="0">
                <a:solidFill>
                  <a:srgbClr val="FF0000"/>
                </a:solidFill>
                <a:sym typeface="Wingdings" pitchFamily="2" charset="2"/>
              </a:rPr>
              <a:t>Short term incentives  reputation damage</a:t>
            </a:r>
          </a:p>
          <a:p>
            <a:pPr lvl="1" eaLnBrk="1" hangingPunct="1">
              <a:defRPr/>
            </a:pPr>
            <a:r>
              <a:rPr lang="en-US" sz="2000" dirty="0">
                <a:sym typeface="Wingdings" pitchFamily="2" charset="2"/>
              </a:rPr>
              <a:t>Also controls compliance </a:t>
            </a:r>
            <a:r>
              <a:rPr lang="en-US" sz="2000" i="1" dirty="0">
                <a:sym typeface="Wingdings" pitchFamily="2" charset="2"/>
              </a:rPr>
              <a:t>re</a:t>
            </a:r>
            <a:r>
              <a:rPr lang="en-US" sz="2000" dirty="0">
                <a:sym typeface="Wingdings" pitchFamily="2" charset="2"/>
              </a:rPr>
              <a:t> moral code</a:t>
            </a:r>
          </a:p>
          <a:p>
            <a:pPr lvl="2" eaLnBrk="1" hangingPunct="1">
              <a:defRPr/>
            </a:pPr>
            <a:r>
              <a:rPr lang="en-US" sz="1600" dirty="0">
                <a:solidFill>
                  <a:srgbClr val="FF0000"/>
                </a:solidFill>
                <a:sym typeface="Wingdings" pitchFamily="2" charset="2"/>
              </a:rPr>
              <a:t>But CSR as risk management (see Franklin’ 08)</a:t>
            </a:r>
          </a:p>
          <a:p>
            <a:pPr lvl="3" eaLnBrk="1" hangingPunct="1">
              <a:defRPr/>
            </a:pPr>
            <a:r>
              <a:rPr lang="en-US" sz="1500" dirty="0"/>
              <a:t>To manage conflicts </a:t>
            </a:r>
            <a:r>
              <a:rPr lang="en-US" sz="1500" i="1" dirty="0"/>
              <a:t>between stakeholder and within</a:t>
            </a:r>
            <a:r>
              <a:rPr lang="en-US" sz="1500" dirty="0"/>
              <a:t> stakeholders?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2450BA2-617C-48DC-8EA6-1F1C110D3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(a+) Contractual pillar</a:t>
            </a:r>
            <a:br>
              <a:rPr lang="en-US" altLang="en-US" dirty="0"/>
            </a:br>
            <a:r>
              <a:rPr lang="en-US" altLang="en-US" sz="1400" dirty="0"/>
              <a:t>(</a:t>
            </a:r>
            <a:r>
              <a:rPr lang="en-US" altLang="en-US" sz="1400" dirty="0" err="1"/>
              <a:t>Fama</a:t>
            </a:r>
            <a:r>
              <a:rPr lang="en-US" altLang="en-US" sz="1400" dirty="0"/>
              <a:t>, Eugene F., 2021, “Contract Costs, Stakeholder Capitalism, and ESG,” </a:t>
            </a:r>
            <a:r>
              <a:rPr lang="en-US" altLang="en-US" sz="1400" i="1" dirty="0"/>
              <a:t>European Financial Management</a:t>
            </a:r>
            <a:r>
              <a:rPr lang="en-US" altLang="en-US" sz="1400" dirty="0"/>
              <a:t>, 27, 189-195. </a:t>
            </a:r>
            <a:r>
              <a:rPr lang="en-US" altLang="en-US" sz="1400" dirty="0">
                <a:solidFill>
                  <a:srgbClr val="FF0000"/>
                </a:solidFill>
              </a:rPr>
              <a:t>Criticisms in red</a:t>
            </a:r>
            <a:r>
              <a:rPr lang="en-US" altLang="en-US" sz="1400" dirty="0"/>
              <a:t>)</a:t>
            </a:r>
            <a:endParaRPr lang="en-US" altLang="en-US" sz="24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731E96F-4D0F-4A31-A1AC-6622C060C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" y="1981200"/>
            <a:ext cx="8140700" cy="42799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400" dirty="0"/>
              <a:t>Contract structures</a:t>
            </a:r>
          </a:p>
          <a:p>
            <a:pPr lvl="1" eaLnBrk="1" hangingPunct="1">
              <a:defRPr/>
            </a:pPr>
            <a:r>
              <a:rPr lang="en-US" sz="2000" dirty="0"/>
              <a:t>Shareholders bear residual risk</a:t>
            </a:r>
          </a:p>
          <a:p>
            <a:pPr lvl="1" eaLnBrk="1" hangingPunct="1">
              <a:defRPr/>
            </a:pPr>
            <a:r>
              <a:rPr lang="en-US" sz="2000" dirty="0"/>
              <a:t>Other agents </a:t>
            </a:r>
            <a:r>
              <a:rPr lang="en-US" sz="2000" dirty="0">
                <a:sym typeface="Wingdings" panose="05000000000000000000" pitchFamily="2" charset="2"/>
              </a:rPr>
              <a:t> fixed payoffs with easier-to-control risks:</a:t>
            </a:r>
          </a:p>
          <a:p>
            <a:pPr lvl="2" eaLnBrk="1" hangingPunct="1">
              <a:defRPr/>
            </a:pPr>
            <a:r>
              <a:rPr lang="en-US" sz="1600" dirty="0">
                <a:sym typeface="Wingdings" panose="05000000000000000000" pitchFamily="2" charset="2"/>
              </a:rPr>
              <a:t>Contract writing and renegotiation </a:t>
            </a:r>
            <a:r>
              <a:rPr 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PLUS law &amp; courts</a:t>
            </a:r>
            <a:endParaRPr lang="en-US" sz="16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400" dirty="0"/>
              <a:t>ESG: optimal Governance chosen</a:t>
            </a:r>
          </a:p>
          <a:p>
            <a:pPr lvl="2" eaLnBrk="1" hangingPunct="1">
              <a:defRPr/>
            </a:pPr>
            <a:r>
              <a:rPr lang="en-US" sz="1600" dirty="0">
                <a:solidFill>
                  <a:srgbClr val="FF0000"/>
                </a:solidFill>
              </a:rPr>
              <a:t>but there might be externalities (e.g., equal boards)?</a:t>
            </a:r>
          </a:p>
          <a:p>
            <a:pPr eaLnBrk="1" hangingPunct="1">
              <a:defRPr/>
            </a:pPr>
            <a:r>
              <a:rPr lang="en-US" sz="2400" dirty="0"/>
              <a:t>ESG: Environmental &amp; Social</a:t>
            </a:r>
          </a:p>
          <a:p>
            <a:pPr lvl="1" eaLnBrk="1" hangingPunct="1">
              <a:defRPr/>
            </a:pPr>
            <a:r>
              <a:rPr lang="en-US" sz="2000" dirty="0"/>
              <a:t>Maximizing shareholders’ wealth is a result, not an assumption if they care about their portfolio, not about that of its components</a:t>
            </a:r>
          </a:p>
          <a:p>
            <a:pPr lvl="2" eaLnBrk="1" hangingPunct="1">
              <a:defRPr/>
            </a:pPr>
            <a:r>
              <a:rPr lang="en-US" sz="1600" dirty="0">
                <a:solidFill>
                  <a:srgbClr val="FF0000"/>
                </a:solidFill>
              </a:rPr>
              <a:t>Not if theirs is a moral criteria: unwilling to trade off across securities</a:t>
            </a:r>
          </a:p>
          <a:p>
            <a:pPr eaLnBrk="1" hangingPunct="1">
              <a:defRPr/>
            </a:pPr>
            <a:r>
              <a:rPr lang="en-US" sz="2400" dirty="0"/>
              <a:t>Maximizing welfare instead of wealth</a:t>
            </a:r>
          </a:p>
          <a:p>
            <a:pPr lvl="1" eaLnBrk="1" hangingPunct="1">
              <a:defRPr/>
            </a:pPr>
            <a:r>
              <a:rPr lang="en-US" sz="1600" dirty="0"/>
              <a:t>Operationalizing: firms do not know shareholders’ ESG exposures—</a:t>
            </a:r>
            <a:r>
              <a:rPr lang="en-US" sz="1600" dirty="0">
                <a:solidFill>
                  <a:srgbClr val="FF0000"/>
                </a:solidFill>
              </a:rPr>
              <a:t>moral criteria</a:t>
            </a:r>
          </a:p>
          <a:p>
            <a:pPr lvl="1" eaLnBrk="1" hangingPunct="1">
              <a:defRPr/>
            </a:pPr>
            <a:r>
              <a:rPr lang="en-US" sz="1600" dirty="0"/>
              <a:t>Aggregating welfare’s multiple dimensions (Arrow’s impossibility theorem)</a:t>
            </a:r>
          </a:p>
          <a:p>
            <a:pPr lvl="1" eaLnBrk="1" hangingPunct="1">
              <a:defRPr/>
            </a:pPr>
            <a:r>
              <a:rPr lang="en-US" sz="1600" dirty="0"/>
              <a:t>Contracting for them</a:t>
            </a:r>
          </a:p>
          <a:p>
            <a:pPr eaLnBrk="1" hangingPunct="1">
              <a:defRPr/>
            </a:pPr>
            <a:r>
              <a:rPr lang="en-US" sz="2000" dirty="0"/>
              <a:t>Externalities better thru ESG activism?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FF0000"/>
                </a:solidFill>
              </a:rPr>
              <a:t>‘Hayekian’ comparative advantage in specific vs. scientific information bwn moral-driven decentralized markets and politics-driven centrally-produced law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2696853-97C7-4F98-9574-4F6B8F9F382D}"/>
              </a:ext>
            </a:extLst>
          </p:cNvPr>
          <p:cNvSpPr/>
          <p:nvPr/>
        </p:nvSpPr>
        <p:spPr bwMode="auto">
          <a:xfrm>
            <a:off x="824753" y="3523129"/>
            <a:ext cx="7801722" cy="103094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56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F506AC8-D08B-4761-B18C-5DC16CC0C2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Our two pillars to revise the classical views on CSR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5029C2CE-5E1A-4FDF-957C-48EC921D4D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(b) A cognitive pillar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9BF566A-A7B9-4DFE-99AE-6B3AC0A1D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447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(b) Cognitive pillar, based on </a:t>
            </a:r>
            <a:br>
              <a:rPr lang="en-US" altLang="en-US" sz="3600" dirty="0"/>
            </a:br>
            <a:r>
              <a:rPr lang="en-US" altLang="en-US" sz="3600" dirty="0"/>
              <a:t>“contractual heuristics”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92AB892-3189-4EB0-95F4-A3E19A6C4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trust matters when “contracting”, which consequences...: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... if we assert our goal is to maximize profits? … </a:t>
            </a:r>
            <a:r>
              <a:rPr lang="en-US" altLang="en-US" sz="2000" i="1" dirty="0"/>
              <a:t>practice</a:t>
            </a:r>
            <a:r>
              <a:rPr lang="en-US" altLang="en-US" sz="2000" dirty="0"/>
              <a:t>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... show ourselves as a compassionate firm, e.g., a “family”?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With respect to which communities? Workers, mass clients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Is it necessary to use different languages with different partners?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Some evidence: see Kahneman, </a:t>
            </a:r>
            <a:r>
              <a:rPr lang="en-US" altLang="en-US" sz="2000" dirty="0" err="1"/>
              <a:t>Knetsch</a:t>
            </a:r>
            <a:r>
              <a:rPr lang="en-US" altLang="en-US" sz="2000" dirty="0"/>
              <a:t> &amp; Thaler (1986)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Presence of cognitive failure in mass consumer (&amp; even financial?) markets </a:t>
            </a:r>
            <a:r>
              <a:rPr lang="en-US" altLang="en-US" sz="2400" dirty="0">
                <a:sym typeface="Wingdings" panose="05000000000000000000" pitchFamily="2" charset="2"/>
              </a:rPr>
              <a:t> firm as a rationalizing device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ym typeface="Wingdings" panose="05000000000000000000" pitchFamily="2" charset="2"/>
              </a:rPr>
              <a:t>No tradeoffs within the moral circle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Critical consequences for classical views </a:t>
            </a:r>
            <a:r>
              <a:rPr lang="en-US" altLang="en-US" sz="2400" dirty="0">
                <a:sym typeface="Wingdings" panose="05000000000000000000" pitchFamily="2" charset="2"/>
              </a:rPr>
              <a:t></a:t>
            </a:r>
            <a:r>
              <a:rPr lang="en-US" altLang="en-US" sz="2000" dirty="0">
                <a:sym typeface="Wingdings" panose="05000000000000000000" pitchFamily="2" charset="2"/>
              </a:rPr>
              <a:t> next slides</a:t>
            </a:r>
            <a:endParaRPr lang="en-US" altLang="en-US" sz="24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C396FD5-9F46-401D-B86C-2579512E2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Against Arrow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AD8CDAF-C88C-41E5-84B4-EE99205BD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Moral codes are not necessarily superior: </a:t>
            </a:r>
          </a:p>
          <a:p>
            <a:pPr lvl="1" eaLnBrk="1" hangingPunct="1"/>
            <a:r>
              <a:rPr lang="en-US" altLang="en-US" dirty="0"/>
              <a:t>Lending on interest was dammed for centuries, pushing borrowers into loan sharks</a:t>
            </a:r>
          </a:p>
          <a:p>
            <a:pPr lvl="1" eaLnBrk="1" hangingPunct="1"/>
            <a:r>
              <a:rPr lang="en-US" altLang="en-US" dirty="0"/>
              <a:t>About, e.g., children’s labor: </a:t>
            </a:r>
          </a:p>
          <a:p>
            <a:pPr lvl="2" eaLnBrk="1" hangingPunct="1"/>
            <a:r>
              <a:rPr lang="en-US" altLang="en-US" dirty="0"/>
              <a:t>Should we impose our code to poorer countries? </a:t>
            </a:r>
          </a:p>
          <a:p>
            <a:pPr lvl="2" eaLnBrk="1" hangingPunct="1"/>
            <a:r>
              <a:rPr lang="en-US" altLang="en-US" dirty="0"/>
              <a:t>What jobs do they get when our firms quit buying?</a:t>
            </a:r>
            <a:endParaRPr lang="en-US" altLang="en-US" sz="2400" dirty="0"/>
          </a:p>
          <a:p>
            <a:pPr lvl="1" eaLnBrk="1" hangingPunct="1"/>
            <a:r>
              <a:rPr lang="en-US" altLang="en-US" dirty="0"/>
              <a:t>So called “fair trade” may have similarly bad consequences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/>
              <a:t>See </a:t>
            </a:r>
            <a:r>
              <a:rPr lang="en-US" altLang="en-US" dirty="0">
                <a:hlinkClick r:id="rId3" action="ppaction://hlinksldjump"/>
              </a:rPr>
              <a:t>case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65A7A4-45FF-4B76-9CBB-12003ED13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questions (1)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64CE3E-E269-4E0B-BEB5-2C688E51E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What is “corporate social responsibility”, CSR? </a:t>
            </a:r>
          </a:p>
          <a:p>
            <a:pPr>
              <a:defRPr/>
            </a:pPr>
            <a:r>
              <a:rPr lang="en-US" dirty="0"/>
              <a:t>Is CSR</a:t>
            </a:r>
          </a:p>
          <a:p>
            <a:pPr lvl="1">
              <a:defRPr/>
            </a:pPr>
            <a:r>
              <a:rPr lang="en-US" dirty="0"/>
              <a:t>Necessary for correcting market failures?</a:t>
            </a:r>
          </a:p>
          <a:p>
            <a:pPr lvl="1">
              <a:defRPr/>
            </a:pPr>
            <a:r>
              <a:rPr lang="en-US" dirty="0"/>
              <a:t>Democratic?</a:t>
            </a:r>
          </a:p>
          <a:p>
            <a:pPr>
              <a:defRPr/>
            </a:pPr>
            <a:r>
              <a:rPr lang="en-US" dirty="0"/>
              <a:t>Does CSR affect corporate control?</a:t>
            </a:r>
          </a:p>
          <a:p>
            <a:pPr lvl="1">
              <a:defRPr/>
            </a:pPr>
            <a:r>
              <a:rPr lang="en-US" dirty="0"/>
              <a:t>What happens if an agent has several different objectives?</a:t>
            </a:r>
          </a:p>
          <a:p>
            <a:pPr>
              <a:defRPr/>
            </a:pPr>
            <a:r>
              <a:rPr lang="en-US" dirty="0"/>
              <a:t>Does the “moral circle” apply to companies? </a:t>
            </a:r>
          </a:p>
          <a:p>
            <a:pPr lvl="1">
              <a:defRPr/>
            </a:pPr>
            <a:r>
              <a:rPr lang="en-US" dirty="0"/>
              <a:t>Whether small or large? </a:t>
            </a:r>
          </a:p>
          <a:p>
            <a:pPr lvl="1">
              <a:defRPr/>
            </a:pPr>
            <a:r>
              <a:rPr lang="en-US" dirty="0"/>
              <a:t>Whether they have a reputation or not? </a:t>
            </a:r>
          </a:p>
          <a:p>
            <a:pPr lvl="1">
              <a:defRPr/>
            </a:pPr>
            <a:r>
              <a:rPr lang="en-US" dirty="0"/>
              <a:t>Does it entail risks? 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E686735A-D71F-413F-9C93-340185934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B20E68-442F-4029-9330-2BDDD19ECED9}" type="slidenum">
              <a:rPr lang="es-ES" altLang="en-US">
                <a:latin typeface="Times New Roman" panose="02020603050405020304" pitchFamily="18" charset="0"/>
              </a:rPr>
              <a:pPr/>
              <a:t>3</a:t>
            </a:fld>
            <a:endParaRPr lang="es-E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B96B7F3-02F2-43BD-9D1E-20F2DA75C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Against Friedman &amp; </a:t>
            </a:r>
            <a:r>
              <a:rPr lang="en-US" altLang="en-US" dirty="0" err="1"/>
              <a:t>Fama</a:t>
            </a:r>
            <a:r>
              <a:rPr lang="en-US" altLang="en-US" dirty="0"/>
              <a:t>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8D7706B-F392-4670-93DF-5E46B4321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81199"/>
            <a:ext cx="8090647" cy="4150659"/>
          </a:xfrm>
        </p:spPr>
        <p:txBody>
          <a:bodyPr/>
          <a:lstStyle/>
          <a:p>
            <a:pPr eaLnBrk="1" hangingPunct="1"/>
            <a:r>
              <a:rPr lang="en-US" altLang="en-US" dirty="0"/>
              <a:t>Humans in fact apply a moral code to the firm, treating it as an individual</a:t>
            </a:r>
          </a:p>
          <a:p>
            <a:pPr lvl="1" eaLnBrk="1" hangingPunct="1"/>
            <a:r>
              <a:rPr lang="en-US" altLang="en-US" dirty="0"/>
              <a:t>Friedman talks of what should be—not of what it is</a:t>
            </a:r>
          </a:p>
          <a:p>
            <a:pPr lvl="1" eaLnBrk="1" hangingPunct="1"/>
            <a:r>
              <a:rPr lang="en-US" altLang="en-US" dirty="0" err="1"/>
              <a:t>Fama’s</a:t>
            </a:r>
            <a:r>
              <a:rPr lang="en-US" altLang="en-US" dirty="0"/>
              <a:t> portfolio argument for max. wealth omits that investors do not tradeoff within their moral circle</a:t>
            </a:r>
          </a:p>
          <a:p>
            <a:pPr eaLnBrk="1" hangingPunct="1"/>
            <a:r>
              <a:rPr lang="en-US" altLang="en-US" dirty="0"/>
              <a:t>Besides, in any case, should not firms consider humans’ reaction when deciding?</a:t>
            </a:r>
          </a:p>
          <a:p>
            <a:pPr lvl="1" eaLnBrk="1" hangingPunct="1"/>
            <a:r>
              <a:rPr lang="en-US" altLang="en-US" dirty="0"/>
              <a:t>It may even be profitable to “believe” in CSR (and not only to “behave” as if it were believed)… if true belief is more convincing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B67D6B-DF58-4145-AE83-FD8B925C82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848600" cy="3279775"/>
          </a:xfrm>
        </p:spPr>
        <p:txBody>
          <a:bodyPr/>
          <a:lstStyle/>
          <a:p>
            <a:pPr eaLnBrk="1" hangingPunct="1"/>
            <a:r>
              <a:rPr lang="en-US" altLang="en-US" sz="4400"/>
              <a:t>Conclusion: </a:t>
            </a:r>
            <a:br>
              <a:rPr lang="en-US" altLang="en-US" sz="4400"/>
            </a:br>
            <a:r>
              <a:rPr lang="en-US" altLang="en-US"/>
              <a:t>CSR as strategy for managing social cognition in a firm seen as nexus of contracts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7E6821A-978F-4AEC-A47B-7E28130BD1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Cases for further analysis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E22C467-8B37-47DD-A5A5-C04B145D2B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976AE00E-0A31-4109-9758-A3DB7AA29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A56472-6F91-47E9-AF94-D08B25EB6441}" type="slidenum">
              <a:rPr lang="es-ES" altLang="en-US">
                <a:latin typeface="Times New Roman" panose="02020603050405020304" pitchFamily="18" charset="0"/>
              </a:rPr>
              <a:pPr/>
              <a:t>33</a:t>
            </a:fld>
            <a:endParaRPr lang="es-E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F7A37FF-0097-417F-BC40-837E846E3B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An old case of public perception: The Spanish savings banks (</a:t>
            </a:r>
            <a:r>
              <a:rPr lang="en-US" altLang="en-US" sz="3600" i="1" dirty="0" err="1"/>
              <a:t>Cajas</a:t>
            </a:r>
            <a:r>
              <a:rPr lang="en-US" altLang="en-US" sz="3600" dirty="0"/>
              <a:t>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7B15A04-F0DF-4672-99A9-F058C67093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had the best reputation – banks or savings banks (“</a:t>
            </a:r>
            <a:r>
              <a:rPr lang="en-US" altLang="en-US" i="1"/>
              <a:t>cajas</a:t>
            </a:r>
            <a:r>
              <a:rPr lang="en-US" altLang="en-US"/>
              <a:t>”)?</a:t>
            </a:r>
          </a:p>
          <a:p>
            <a:pPr eaLnBrk="1" hangingPunct="1"/>
            <a:r>
              <a:rPr lang="en-US" altLang="en-US"/>
              <a:t>Which had most mortgages – banks or savings banks?</a:t>
            </a:r>
          </a:p>
          <a:p>
            <a:pPr eaLnBrk="1" hangingPunct="1"/>
            <a:r>
              <a:rPr lang="en-US" altLang="en-US"/>
              <a:t>Which have received most public aid – banks or savings banks? Read, e.g., </a:t>
            </a:r>
            <a:r>
              <a:rPr lang="en-US" altLang="en-US">
                <a:hlinkClick r:id="rId3"/>
              </a:rPr>
              <a:t>this</a:t>
            </a:r>
            <a:r>
              <a:rPr lang="en-US" altLang="en-US"/>
              <a:t> (ES)</a:t>
            </a:r>
          </a:p>
          <a:p>
            <a:pPr eaLnBrk="1" hangingPunct="1"/>
            <a:r>
              <a:rPr lang="en-US" altLang="en-US"/>
              <a:t>What “social work” did/do the savings banks?</a:t>
            </a:r>
          </a:p>
          <a:p>
            <a:pPr eaLnBrk="1" hangingPunct="1"/>
            <a:r>
              <a:rPr lang="en-US" altLang="en-US"/>
              <a:t>What is the consequence for a bank of announcing big profits?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67F65943-2EDD-413F-813C-EEA5BD1D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Spain’s environment for CSR.</a:t>
            </a:r>
            <a:br>
              <a:rPr lang="en-US" altLang="en-US"/>
            </a:br>
            <a:r>
              <a:rPr lang="en-US" altLang="en-US" sz="3600"/>
              <a:t>Remember interventionist Statism</a:t>
            </a:r>
            <a:endParaRPr lang="en-US" altLang="en-US"/>
          </a:p>
        </p:txBody>
      </p:sp>
      <p:graphicFrame>
        <p:nvGraphicFramePr>
          <p:cNvPr id="5" name="4 Marcador de contenido">
            <a:extLst>
              <a:ext uri="{FF2B5EF4-FFF2-40B4-BE49-F238E27FC236}">
                <a16:creationId xmlns:a16="http://schemas.microsoft.com/office/drawing/2014/main" id="{A495A5DA-6C41-43E1-A819-18A6FC1FE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3411"/>
              </p:ext>
            </p:extLst>
          </p:nvPr>
        </p:nvGraphicFramePr>
        <p:xfrm>
          <a:off x="198438" y="1616075"/>
          <a:ext cx="8763000" cy="4824419"/>
        </p:xfrm>
        <a:graphic>
          <a:graphicData uri="http://schemas.openxmlformats.org/drawingml/2006/table">
            <a:tbl>
              <a:tblPr/>
              <a:tblGrid>
                <a:gridCol w="6142037">
                  <a:extLst>
                    <a:ext uri="{9D8B030D-6E8A-4147-A177-3AD203B41FA5}">
                      <a16:colId xmlns:a16="http://schemas.microsoft.com/office/drawing/2014/main" val="3118278827"/>
                    </a:ext>
                  </a:extLst>
                </a:gridCol>
                <a:gridCol w="1347788">
                  <a:extLst>
                    <a:ext uri="{9D8B030D-6E8A-4147-A177-3AD203B41FA5}">
                      <a16:colId xmlns:a16="http://schemas.microsoft.com/office/drawing/2014/main" val="362923379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162889394"/>
                    </a:ext>
                  </a:extLst>
                </a:gridCol>
              </a:tblGrid>
              <a:tr h="625475"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Spain</a:t>
                      </a:r>
                      <a:endParaRPr kumimoji="0" lang="es-ES" alt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Avg., EU countries</a:t>
                      </a:r>
                      <a:endParaRPr kumimoji="0" lang="es-ES" alt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41783"/>
                  </a:ext>
                </a:extLst>
              </a:tr>
              <a:tr h="554038"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1. Who should be responsible for citizens’ quality of life</a:t>
                      </a:r>
                      <a:endParaRPr kumimoji="0" lang="es-E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149211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State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57338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Each person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7FFD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47FFD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64394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2. State should be most responsible for:</a:t>
                      </a:r>
                      <a:endParaRPr kumimoji="0" lang="es-E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31489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Universal health care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33126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Sufficient pensions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09369"/>
                  </a:ext>
                </a:extLst>
              </a:tr>
              <a:tr h="280988"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7. State should be most responsible for:</a:t>
                      </a:r>
                      <a:endParaRPr kumimoji="0" lang="es-E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31969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Controlling prices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42406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Controlling salaries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85469"/>
                  </a:ext>
                </a:extLst>
              </a:tr>
              <a:tr h="280988">
                <a:tc>
                  <a:txBody>
                    <a:bodyPr/>
                    <a:lstStyle>
                      <a:lvl1pPr marL="342900" indent="-342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Controlling firms’ profits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69033"/>
                  </a:ext>
                </a:extLst>
              </a:tr>
              <a:tr h="554038"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 In favor of </a:t>
                      </a:r>
                      <a:b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(from 0, disagreement; to 10, agreement):</a:t>
                      </a:r>
                      <a:endParaRPr kumimoji="0" lang="es-E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152920"/>
                  </a:ext>
                </a:extLst>
              </a:tr>
              <a:tr h="280988">
                <a:tc>
                  <a:txBody>
                    <a:bodyPr/>
                    <a:lstStyle>
                      <a:lvl1pPr marL="231775" indent="-88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31775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	 Regulate banks more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790631"/>
                  </a:ext>
                </a:extLst>
              </a:tr>
              <a:tr h="280988">
                <a:tc>
                  <a:txBody>
                    <a:bodyPr/>
                    <a:lstStyle>
                      <a:lvl1pPr marL="231775" indent="-88900"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31775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	 Make labor market more flexible </a:t>
                      </a:r>
                      <a:endParaRPr kumimoji="0" lang="es-E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buClr>
                          <a:srgbClr val="CC3300"/>
                        </a:buClr>
                        <a:buSzPct val="15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buSzPct val="13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771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28715BF-086A-4868-9B57-935FD6247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Social responsibility as (potentially opportunistic) sale of “indulgences”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D9A42D9-794A-45E5-B2AA-13B3D00F9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Rankings. For instance: </a:t>
            </a:r>
            <a:r>
              <a:rPr lang="en-US" altLang="en-US" sz="2400" dirty="0">
                <a:hlinkClick r:id="rId3"/>
              </a:rPr>
              <a:t>http://www.csr-survey.org/archive/2003/press.html</a:t>
            </a:r>
            <a:endParaRPr lang="en-US" altLang="en-US" sz="2400" dirty="0"/>
          </a:p>
          <a:p>
            <a:pPr eaLnBrk="1" hangingPunct="1"/>
            <a:r>
              <a:rPr lang="en-US" altLang="en-US" dirty="0"/>
              <a:t>CSR Consultancy: </a:t>
            </a:r>
            <a:r>
              <a:rPr lang="en-US" altLang="en-US" dirty="0">
                <a:hlinkClick r:id="rId4"/>
              </a:rPr>
              <a:t>1.4 m entries in Google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>
                <a:hlinkClick r:id="rId5"/>
              </a:rPr>
              <a:t>Oxfam’s vision</a:t>
            </a:r>
            <a:endParaRPr lang="en-US" altLang="en-US" dirty="0"/>
          </a:p>
          <a:p>
            <a:pPr eaLnBrk="1" hangingPunct="1"/>
            <a:r>
              <a:rPr lang="en-US" altLang="en-US" dirty="0"/>
              <a:t>CSR area in </a:t>
            </a:r>
            <a:r>
              <a:rPr lang="en-US" altLang="en-US" dirty="0">
                <a:hlinkClick r:id="rId6"/>
              </a:rPr>
              <a:t>http://www.ecosfron.org/</a:t>
            </a:r>
            <a:endParaRPr lang="en-US" altLang="en-US" dirty="0"/>
          </a:p>
          <a:p>
            <a:pPr eaLnBrk="1" hangingPunct="1"/>
            <a:r>
              <a:rPr lang="en-US" altLang="en-US" dirty="0"/>
              <a:t>Cases</a:t>
            </a:r>
          </a:p>
          <a:p>
            <a:pPr lvl="1" eaLnBrk="1" hangingPunct="1"/>
            <a:r>
              <a:rPr lang="en-US" altLang="en-US" dirty="0"/>
              <a:t>The Oxfam-Starbucks case (hidden)</a:t>
            </a:r>
          </a:p>
          <a:p>
            <a:pPr lvl="1" eaLnBrk="1" hangingPunct="1"/>
            <a:r>
              <a:rPr lang="en-US" altLang="en-US" dirty="0"/>
              <a:t>New EU Directive on nonfinancial reporting (</a:t>
            </a:r>
            <a:r>
              <a:rPr lang="en-US" altLang="en-US" dirty="0">
                <a:hlinkClick r:id="rId7"/>
              </a:rPr>
              <a:t>op-ed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Ryanair boarding passes (next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626B7A4-2890-4CDB-81A9-746921F0B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‘Fair’ trade case: </a:t>
            </a:r>
            <a:br>
              <a:rPr lang="en-US" altLang="en-US"/>
            </a:br>
            <a:r>
              <a:rPr lang="en-US" altLang="en-US"/>
              <a:t>Food (well, coffee) for thought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5AF3583-BD79-44E0-9F42-47C3EFE3E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>
                <a:hlinkClick r:id="rId3" tooltip=" (opens in a new window) "/>
              </a:rPr>
              <a:t>Oxfam</a:t>
            </a:r>
            <a:r>
              <a:rPr lang="en-US" altLang="en-US"/>
              <a:t> urges Starbucks to “review strategy” in Ethiopia. </a:t>
            </a:r>
            <a:r>
              <a:rPr lang="en-US" altLang="en-US">
                <a:hlinkClick r:id="rId4" tooltip=" (opens in a new window) "/>
              </a:rPr>
              <a:t>Starbucks</a:t>
            </a:r>
            <a:r>
              <a:rPr lang="en-US" altLang="en-US"/>
              <a:t> gives its own side of the story. </a:t>
            </a:r>
            <a:r>
              <a:rPr lang="en-US" altLang="en-US">
                <a:hlinkClick r:id="rId5" tooltip=" (opens in a new window) "/>
              </a:rPr>
              <a:t>Transfair USA</a:t>
            </a:r>
            <a:r>
              <a:rPr lang="en-US" altLang="en-US"/>
              <a:t> awards Fair Trade certification in America. The </a:t>
            </a:r>
            <a:r>
              <a:rPr lang="en-US" altLang="en-US">
                <a:hlinkClick r:id="rId6" tooltip=" (opens in a new window) "/>
              </a:rPr>
              <a:t>Marginal Revolution</a:t>
            </a:r>
            <a:r>
              <a:rPr lang="en-US" altLang="en-US"/>
              <a:t> blog has a no-holds-barred discussion of Fair Trade coffee. </a:t>
            </a:r>
          </a:p>
          <a:p>
            <a:pPr eaLnBrk="1" hangingPunct="1"/>
            <a:r>
              <a:rPr lang="en-US" altLang="en-US"/>
              <a:t>Introduction: </a:t>
            </a:r>
          </a:p>
          <a:p>
            <a:pPr lvl="1" eaLnBrk="1" hangingPunct="1"/>
            <a:r>
              <a:rPr lang="en-US" altLang="en-US" i="1"/>
              <a:t>The Economist</a:t>
            </a:r>
            <a:r>
              <a:rPr lang="en-US" altLang="en-US"/>
              <a:t>, “Oxfam versus Starbucks,” November 7, 2006.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>
            <a:extLst>
              <a:ext uri="{FF2B5EF4-FFF2-40B4-BE49-F238E27FC236}">
                <a16:creationId xmlns:a16="http://schemas.microsoft.com/office/drawing/2014/main" id="{C74247B9-122E-446D-B5EB-FBADB9C8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Ryanair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C0F6492-BB78-423B-8579-D8D7BE3D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charging customers for luggage or for printing their boarding cards, which constituencies is the firm serving?</a:t>
            </a:r>
          </a:p>
          <a:p>
            <a:pPr lvl="1"/>
            <a:r>
              <a:rPr lang="en-US" altLang="en-US"/>
              <a:t>shareholders</a:t>
            </a:r>
          </a:p>
          <a:p>
            <a:pPr lvl="1"/>
            <a:r>
              <a:rPr lang="en-US" altLang="en-US"/>
              <a:t>customers</a:t>
            </a:r>
          </a:p>
          <a:p>
            <a:pPr lvl="1"/>
            <a:r>
              <a:rPr lang="en-US" altLang="en-US"/>
              <a:t>workers</a:t>
            </a:r>
          </a:p>
          <a:p>
            <a:r>
              <a:rPr lang="en-US" altLang="en-US"/>
              <a:t>Which customers? Those traveling with:</a:t>
            </a:r>
          </a:p>
          <a:p>
            <a:pPr lvl="1"/>
            <a:r>
              <a:rPr lang="en-US" altLang="en-US"/>
              <a:t>little luggage?</a:t>
            </a:r>
          </a:p>
          <a:p>
            <a:pPr lvl="1"/>
            <a:r>
              <a:rPr lang="en-US" altLang="en-US"/>
              <a:t>a lot of luggage?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>
            <a:extLst>
              <a:ext uri="{FF2B5EF4-FFF2-40B4-BE49-F238E27FC236}">
                <a16:creationId xmlns:a16="http://schemas.microsoft.com/office/drawing/2014/main" id="{87181CC4-B0A0-4BF4-8798-22FA6010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Rationing ICUs (March 8, 2020)</a:t>
            </a:r>
          </a:p>
        </p:txBody>
      </p:sp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2C64CB5B-1A11-4BD8-A8DE-6E8C8123C5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0875" y="1976438"/>
          <a:ext cx="7727950" cy="3421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709">
                <a:tc>
                  <a:txBody>
                    <a:bodyPr/>
                    <a:lstStyle/>
                    <a:p>
                      <a:endParaRPr lang="en-US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US" sz="2000" baseline="0" noProof="0" dirty="0">
                          <a:solidFill>
                            <a:schemeClr val="tx1"/>
                          </a:solidFill>
                        </a:rPr>
                        <a:t> we should do it</a:t>
                      </a:r>
                    </a:p>
                    <a:p>
                      <a:pPr algn="ctr"/>
                      <a:r>
                        <a:rPr lang="en-US" sz="2000" baseline="0" noProof="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How we will do it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2000" noProof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Difference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(2)-(1)</a:t>
                      </a:r>
                    </a:p>
                  </a:txBody>
                  <a:tcPr marL="91428" marR="91428" marT="45714" marB="4571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Expected years of life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44.6%</a:t>
                      </a:r>
                    </a:p>
                  </a:txBody>
                  <a:tcPr marL="0" marR="32395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20.7%</a:t>
                      </a:r>
                    </a:p>
                  </a:txBody>
                  <a:tcPr marL="0" marR="32395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- 23.9%</a:t>
                      </a:r>
                    </a:p>
                  </a:txBody>
                  <a:tcPr marL="0" marR="32395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Price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8.0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9.9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+ 1.9</a:t>
                      </a:r>
                    </a:p>
                  </a:txBody>
                  <a:tcPr marL="0" marR="46793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Arrival time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28.9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25.2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- 3.7</a:t>
                      </a:r>
                    </a:p>
                  </a:txBody>
                  <a:tcPr marL="0" marR="46793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Friendship, plugging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18.5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>
                          <a:solidFill>
                            <a:schemeClr val="tx1"/>
                          </a:solidFill>
                          <a:latin typeface="Arial Narrow"/>
                        </a:rPr>
                        <a:t>44.1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+ 25.6</a:t>
                      </a:r>
                    </a:p>
                  </a:txBody>
                  <a:tcPr marL="0" marR="46793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100.00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100.00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0.00</a:t>
                      </a:r>
                    </a:p>
                  </a:txBody>
                  <a:tcPr marL="0" marR="46793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559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Sample size</a:t>
                      </a:r>
                    </a:p>
                  </a:txBody>
                  <a:tcPr marL="91428" marR="91428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249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i="0" u="none" strike="noStrike" dirty="0">
                          <a:solidFill>
                            <a:schemeClr val="tx1"/>
                          </a:solidFill>
                          <a:latin typeface="Arial Narrow"/>
                        </a:rPr>
                        <a:t>111</a:t>
                      </a:r>
                    </a:p>
                  </a:txBody>
                  <a:tcPr marL="0" marR="46793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000" b="0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0" marR="467936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E11D125-1A6E-4BDA-86F4-FE4424068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D71E013-E9D3-49BE-AEC2-FF94C9B7C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ARROW, J. Kenneth, 1973, “Social Responsibility and Economic Efficiency,” </a:t>
            </a:r>
            <a:r>
              <a:rPr lang="en-US" altLang="en-US" sz="1400" i="1" dirty="0"/>
              <a:t>Public Policy</a:t>
            </a:r>
            <a:r>
              <a:rPr lang="en-US" altLang="en-US" sz="1400" dirty="0"/>
              <a:t>,  </a:t>
            </a:r>
            <a:r>
              <a:rPr lang="en-US" altLang="en-US" sz="1400" i="1" dirty="0"/>
              <a:t>Public Policy</a:t>
            </a:r>
            <a:r>
              <a:rPr lang="en-US" altLang="en-US" sz="1400" dirty="0"/>
              <a:t>, 21(Summer).  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1400" dirty="0"/>
              <a:t>CROOK, C., “</a:t>
            </a:r>
            <a:r>
              <a:rPr lang="en-US" altLang="en-US" sz="1400" dirty="0">
                <a:hlinkClick r:id="rId3" action="ppaction://hlinkfile"/>
              </a:rPr>
              <a:t>The Good Company</a:t>
            </a:r>
            <a:r>
              <a:rPr lang="en-US" altLang="en-US" sz="1400" dirty="0"/>
              <a:t>” (Survey on Corporate Social Responsibility), </a:t>
            </a:r>
            <a:r>
              <a:rPr lang="en-US" altLang="en-US" sz="1400" i="1" dirty="0"/>
              <a:t>The Economist</a:t>
            </a:r>
            <a:r>
              <a:rPr lang="en-US" altLang="en-US" sz="1400" dirty="0"/>
              <a:t>, January 20, 2005.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ENKE, B., 2023, “Market exposure and human morality,” </a:t>
            </a:r>
            <a:r>
              <a:rPr lang="en-US" altLang="en-US" sz="1400" i="1" dirty="0"/>
              <a:t>Nat Hum </a:t>
            </a:r>
            <a:r>
              <a:rPr lang="en-US" altLang="en-US" sz="1400" i="1" dirty="0" err="1"/>
              <a:t>Behav</a:t>
            </a:r>
            <a:r>
              <a:rPr lang="en-US" altLang="en-US" sz="1400" dirty="0"/>
              <a:t> 7, 134–41, </a:t>
            </a:r>
            <a:r>
              <a:rPr lang="en-US" altLang="en-US" sz="1400" dirty="0">
                <a:hlinkClick r:id="rId4"/>
              </a:rPr>
              <a:t>https://www.nature.com/articles/s41562-022-01480-x</a:t>
            </a: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FAMA, Eugene F., 2021, “Contract Costs, Stakeholder Capitalism, and ESG,” </a:t>
            </a:r>
            <a:r>
              <a:rPr lang="en-US" altLang="en-US" sz="1400" i="1" dirty="0"/>
              <a:t>European Financial Management</a:t>
            </a:r>
            <a:r>
              <a:rPr lang="en-US" altLang="en-US" sz="1400" dirty="0"/>
              <a:t>, 27, 189-195.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FRIEDMAN, Milton, 1970, “</a:t>
            </a:r>
            <a:r>
              <a:rPr lang="en-US" altLang="en-US" sz="1400" dirty="0">
                <a:hlinkClick r:id="rId5"/>
              </a:rPr>
              <a:t>The Social Responsibility of Business is to Increase its Profits</a:t>
            </a:r>
            <a:r>
              <a:rPr lang="en-US" altLang="en-US" sz="1400" dirty="0"/>
              <a:t>,” </a:t>
            </a:r>
            <a:r>
              <a:rPr lang="en-US" altLang="en-US" sz="1400" i="1" dirty="0"/>
              <a:t>New York Times Magazine</a:t>
            </a:r>
            <a:r>
              <a:rPr lang="en-US" altLang="en-US" sz="1400" dirty="0"/>
              <a:t>, September 13.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HART, O., &amp; L. ZINGALES, 2017. “Serving Shareholders Doesn’t Mean Putting Profit Above All Else”, Harvard Business Review, October 12.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HENRICH, Joseph, Robert BOYD, Samuel BOWLES, Colin CAMERER, Ernst FEHR, Herbert GINTIS and Richard MCELREATH. 2001. “Cooperation, Reciprocity and Punishment in Fifteen Small-scale Societies,” </a:t>
            </a:r>
            <a:r>
              <a:rPr lang="en-US" altLang="en-US" sz="1400" i="1" dirty="0"/>
              <a:t>American Economic Review</a:t>
            </a:r>
            <a:r>
              <a:rPr lang="en-US" altLang="en-US" sz="1400" dirty="0"/>
              <a:t>, 91(2), 73-78.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JENSEN, Michael C., 2002, “</a:t>
            </a:r>
            <a:r>
              <a:rPr lang="en-US" altLang="en-US" sz="1400" dirty="0">
                <a:hlinkClick r:id="rId6"/>
              </a:rPr>
              <a:t>Value Maximization, Stakeholder Theory, and the Corporate Objective Function</a:t>
            </a:r>
            <a:r>
              <a:rPr lang="en-US" altLang="en-US" sz="1400" dirty="0"/>
              <a:t>,” in </a:t>
            </a:r>
            <a:r>
              <a:rPr lang="en-US" altLang="en-US" sz="1400" i="1" dirty="0"/>
              <a:t>Unfolding Stakeholder Thinking</a:t>
            </a:r>
            <a:r>
              <a:rPr lang="en-US" altLang="en-US" sz="1400" dirty="0"/>
              <a:t>, eds. J. </a:t>
            </a:r>
            <a:r>
              <a:rPr lang="en-US" altLang="en-US" sz="1400" dirty="0" err="1"/>
              <a:t>Andriof</a:t>
            </a:r>
            <a:r>
              <a:rPr lang="en-US" altLang="en-US" sz="1400" dirty="0"/>
              <a:t>, </a:t>
            </a:r>
            <a:r>
              <a:rPr lang="en-US" altLang="en-US" sz="1400" i="1" dirty="0"/>
              <a:t>et al.</a:t>
            </a:r>
            <a:r>
              <a:rPr lang="en-US" altLang="en-US" sz="1400" dirty="0"/>
              <a:t>, Greenleaf Publishing.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/>
              <a:t>KAHNEMAN, Daniel, Jack L. KNETSCH and Richard H. THALER, 1986, “Fairness and the Assumptions of Economics,”  </a:t>
            </a:r>
            <a:r>
              <a:rPr lang="en-US" altLang="en-US" sz="1400" i="1" dirty="0"/>
              <a:t>Journal of Business</a:t>
            </a:r>
            <a:r>
              <a:rPr lang="en-US" altLang="en-US" sz="1400" dirty="0"/>
              <a:t>, 59 (4), Part 2: The Behavioral Foundations of Economic Theory, S285-S300.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16D1623A-3E17-4501-A0C6-56D5D9943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E29F4A-091B-48A9-B3DC-16182BB66EDA}" type="slidenum">
              <a:rPr lang="es-ES" altLang="en-US">
                <a:latin typeface="Times New Roman" panose="02020603050405020304" pitchFamily="18" charset="0"/>
              </a:rPr>
              <a:pPr/>
              <a:t>4</a:t>
            </a:fld>
            <a:endParaRPr lang="es-ES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C99E8E5-D07C-4071-B764-9EDFC1C3C5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Initial questions (2)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F1C91EA-C7F4-4BD5-BE6A-BAD7D31EFFA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Is there a conflict between social and individual responsibility? </a:t>
            </a:r>
          </a:p>
          <a:p>
            <a:pPr lvl="1" eaLnBrk="1" hangingPunct="1"/>
            <a:r>
              <a:rPr lang="en-US" altLang="en-US" sz="2000"/>
              <a:t>What can/should we do if “Nike” trainers are the product of child labor?</a:t>
            </a:r>
          </a:p>
          <a:p>
            <a:pPr eaLnBrk="1" hangingPunct="1"/>
            <a:r>
              <a:rPr lang="en-US" altLang="en-US" sz="2400"/>
              <a:t>Is there a conflict between morality and rationality? </a:t>
            </a:r>
          </a:p>
          <a:p>
            <a:pPr lvl="1" eaLnBrk="1" hangingPunct="1"/>
            <a:r>
              <a:rPr lang="en-US" altLang="en-US" sz="2000"/>
              <a:t>Can morality be rational to different degrees?</a:t>
            </a:r>
          </a:p>
          <a:p>
            <a:pPr lvl="1" eaLnBrk="1" hangingPunct="1"/>
            <a:r>
              <a:rPr lang="en-US" altLang="en-US" sz="2000"/>
              <a:t>Examples: Are the consequences of the following relevant? </a:t>
            </a:r>
          </a:p>
          <a:p>
            <a:pPr lvl="2" eaLnBrk="1" hangingPunct="1"/>
            <a:r>
              <a:rPr lang="en-US" altLang="en-US" sz="1800"/>
              <a:t>Child labor</a:t>
            </a:r>
          </a:p>
          <a:p>
            <a:pPr lvl="2" eaLnBrk="1" hangingPunct="1"/>
            <a:r>
              <a:rPr lang="en-US" altLang="en-US" sz="1800"/>
              <a:t>Aid in famine,. E.g. mosquito nets</a:t>
            </a:r>
          </a:p>
          <a:p>
            <a:pPr eaLnBrk="1" hangingPunct="1"/>
            <a:r>
              <a:rPr lang="en-US" altLang="en-US" sz="2400"/>
              <a:t>How does the sale of “indulgences” work?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2416DE-ABDC-443E-999C-3AFFD495E5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sz="3600" dirty="0"/>
            </a:br>
            <a:r>
              <a:rPr lang="en-US" altLang="en-US" sz="3600" dirty="0">
                <a:solidFill>
                  <a:schemeClr val="tx1"/>
                </a:solidFill>
              </a:rPr>
              <a:t>How are firms perceived?  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In particular</a:t>
            </a:r>
            <a:r>
              <a:rPr lang="en-US" altLang="en-US" sz="3600">
                <a:solidFill>
                  <a:schemeClr val="tx1"/>
                </a:solidFill>
              </a:rPr>
              <a:t>, </a:t>
            </a:r>
            <a:br>
              <a:rPr lang="en-US" altLang="en-US" sz="3600">
                <a:solidFill>
                  <a:schemeClr val="tx1"/>
                </a:solidFill>
              </a:rPr>
            </a:br>
            <a:r>
              <a:rPr lang="en-US" altLang="en-US" sz="3600">
                <a:solidFill>
                  <a:schemeClr val="tx1"/>
                </a:solidFill>
              </a:rPr>
              <a:t>how </a:t>
            </a:r>
            <a:r>
              <a:rPr lang="en-US" altLang="en-US" sz="3600" dirty="0">
                <a:solidFill>
                  <a:schemeClr val="tx1"/>
                </a:solidFill>
              </a:rPr>
              <a:t>are they portrayed 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in movies and TV?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9AAC7A3-5AD4-4217-9CED-F092A2AD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buen patrón (2021) - Filmaffinity">
            <a:extLst>
              <a:ext uri="{FF2B5EF4-FFF2-40B4-BE49-F238E27FC236}">
                <a16:creationId xmlns:a16="http://schemas.microsoft.com/office/drawing/2014/main" id="{DF1F53B1-A1CD-4F83-A430-9281C6BE4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75" y="0"/>
            <a:ext cx="4794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6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5BF76676-172F-4059-909D-DE7BF0FEB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9423B5-B7E1-41CD-B2C3-C786D213E7BB}" type="slidenum">
              <a:rPr lang="es-ES" altLang="en-US">
                <a:latin typeface="Times New Roman" panose="02020603050405020304" pitchFamily="18" charset="0"/>
              </a:rPr>
              <a:pPr/>
              <a:t>7</a:t>
            </a:fld>
            <a:endParaRPr lang="es-ES" altLang="en-US">
              <a:latin typeface="Times New Roman" panose="02020603050405020304" pitchFamily="18" charset="0"/>
            </a:endParaRPr>
          </a:p>
        </p:txBody>
      </p:sp>
      <p:pic>
        <p:nvPicPr>
          <p:cNvPr id="9219" name="Picture 5" descr="Avatar">
            <a:extLst>
              <a:ext uri="{FF2B5EF4-FFF2-40B4-BE49-F238E27FC236}">
                <a16:creationId xmlns:a16="http://schemas.microsoft.com/office/drawing/2014/main" id="{5631A047-E61C-4654-88DC-DA1735760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421563" cy="57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6304A173-5EEA-49C5-931B-D0B64A480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205961-EAB9-4FE1-9F6F-B9150F21B67A}" type="slidenum">
              <a:rPr lang="es-ES" altLang="en-US">
                <a:latin typeface="Times New Roman" panose="02020603050405020304" pitchFamily="18" charset="0"/>
              </a:rPr>
              <a:pPr/>
              <a:t>8</a:t>
            </a:fld>
            <a:endParaRPr lang="es-ES" altLang="en-US">
              <a:latin typeface="Times New Roman" panose="02020603050405020304" pitchFamily="18" charset="0"/>
            </a:endParaRPr>
          </a:p>
        </p:txBody>
      </p:sp>
      <p:pic>
        <p:nvPicPr>
          <p:cNvPr id="10243" name="Picture 5" descr="House of Lies (2012) Poster">
            <a:extLst>
              <a:ext uri="{FF2B5EF4-FFF2-40B4-BE49-F238E27FC236}">
                <a16:creationId xmlns:a16="http://schemas.microsoft.com/office/drawing/2014/main" id="{595D2303-DEC5-4F50-A532-EDC5AE733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901700"/>
            <a:ext cx="2725737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El lobo de Wall Street (2013) Poster">
            <a:extLst>
              <a:ext uri="{FF2B5EF4-FFF2-40B4-BE49-F238E27FC236}">
                <a16:creationId xmlns:a16="http://schemas.microsoft.com/office/drawing/2014/main" id="{91C2937C-B866-401E-A3C5-C6B121822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930275"/>
            <a:ext cx="2705100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6 Rectángulo">
            <a:extLst>
              <a:ext uri="{FF2B5EF4-FFF2-40B4-BE49-F238E27FC236}">
                <a16:creationId xmlns:a16="http://schemas.microsoft.com/office/drawing/2014/main" id="{673C6A4C-412A-4A12-82F8-FF9C19CF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535622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hlinkClick r:id="rId5"/>
              </a:rPr>
              <a:t>Watch the famous “Greed is good” clip</a:t>
            </a: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3E397BFA-7BAD-486A-9658-38A8A7304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72B562-3F2A-47AB-BC4E-4BEE0F29535C}" type="slidenum">
              <a:rPr lang="es-ES" altLang="en-US">
                <a:latin typeface="Times New Roman" panose="02020603050405020304" pitchFamily="18" charset="0"/>
              </a:rPr>
              <a:pPr/>
              <a:t>9</a:t>
            </a:fld>
            <a:endParaRPr lang="es-ES" altLang="en-US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A63E57D-F228-42A5-A648-FD47C87212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Firms in films &amp; TV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E078475-C28E-413E-BBC2-2EFF3EB110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How are different economic agents portrayed? (Objectives, morals, personal relations, etc.?)</a:t>
            </a:r>
          </a:p>
          <a:p>
            <a:pPr lvl="1" eaLnBrk="1" hangingPunct="1">
              <a:defRPr/>
            </a:pPr>
            <a:r>
              <a:rPr lang="en-US" dirty="0"/>
              <a:t>Employees</a:t>
            </a:r>
          </a:p>
          <a:p>
            <a:pPr lvl="1" eaLnBrk="1" hangingPunct="1">
              <a:defRPr/>
            </a:pPr>
            <a:r>
              <a:rPr lang="en-US" dirty="0"/>
              <a:t>Bankers</a:t>
            </a:r>
          </a:p>
          <a:p>
            <a:pPr lvl="1" eaLnBrk="1" hangingPunct="1">
              <a:defRPr/>
            </a:pPr>
            <a:r>
              <a:rPr lang="en-US" dirty="0"/>
              <a:t>Scientists</a:t>
            </a:r>
          </a:p>
          <a:p>
            <a:pPr lvl="1" eaLnBrk="1" hangingPunct="1">
              <a:defRPr/>
            </a:pPr>
            <a:r>
              <a:rPr lang="en-US" dirty="0"/>
              <a:t>Managers</a:t>
            </a:r>
          </a:p>
          <a:p>
            <a:pPr lvl="1" eaLnBrk="1" hangingPunct="1">
              <a:defRPr/>
            </a:pPr>
            <a:r>
              <a:rPr lang="en-US" dirty="0"/>
              <a:t>Entrepreneurs </a:t>
            </a:r>
          </a:p>
          <a:p>
            <a:pPr eaLnBrk="1" hangingPunct="1">
              <a:defRPr/>
            </a:pPr>
            <a:r>
              <a:rPr lang="en-US" dirty="0"/>
              <a:t>How are different firms portrayed?</a:t>
            </a:r>
          </a:p>
          <a:p>
            <a:pPr lvl="1" eaLnBrk="1" hangingPunct="1">
              <a:defRPr/>
            </a:pPr>
            <a:r>
              <a:rPr lang="en-US" dirty="0"/>
              <a:t>big and small </a:t>
            </a:r>
          </a:p>
          <a:p>
            <a:pPr lvl="1" eaLnBrk="1" hangingPunct="1">
              <a:defRPr/>
            </a:pPr>
            <a:r>
              <a:rPr lang="en-US" dirty="0"/>
              <a:t>rich and poor</a:t>
            </a:r>
          </a:p>
          <a:p>
            <a:pPr lvl="1" eaLnBrk="1" hangingPunct="1">
              <a:defRPr/>
            </a:pPr>
            <a:r>
              <a:rPr lang="en-US" dirty="0"/>
              <a:t>strong and weak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Presentación en blanco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CC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ARRUNADA Cognitive Assumpt Instit Anal GRUTER 2004</Template>
  <TotalTime>10334</TotalTime>
  <Words>2471</Words>
  <Application>Microsoft Office PowerPoint</Application>
  <PresentationFormat>Presentación en pantalla (4:3)</PresentationFormat>
  <Paragraphs>341</Paragraphs>
  <Slides>39</Slides>
  <Notes>34</Notes>
  <HiddenSlides>8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SimSun</vt:lpstr>
      <vt:lpstr>Arial</vt:lpstr>
      <vt:lpstr>Arial Narrow</vt:lpstr>
      <vt:lpstr>Times New Roman</vt:lpstr>
      <vt:lpstr>Wingdings</vt:lpstr>
      <vt:lpstr>Presentación en blanco</vt:lpstr>
      <vt:lpstr>Firms &amp; Society</vt:lpstr>
      <vt:lpstr>Introduction</vt:lpstr>
      <vt:lpstr>Initial questions (1)</vt:lpstr>
      <vt:lpstr>Initial questions (2)</vt:lpstr>
      <vt:lpstr>   How are firms perceived?    In particular,  how are they portrayed  in movies and TV?</vt:lpstr>
      <vt:lpstr>Presentación de PowerPoint</vt:lpstr>
      <vt:lpstr>Presentación de PowerPoint</vt:lpstr>
      <vt:lpstr>Presentación de PowerPoint</vt:lpstr>
      <vt:lpstr>Firms in films &amp; TV</vt:lpstr>
      <vt:lpstr>CSR raises a mix of positive and normative questions</vt:lpstr>
      <vt:lpstr>Outline</vt:lpstr>
      <vt:lpstr>Outline</vt:lpstr>
      <vt:lpstr>Normative, and opposite, views  (a) The progressive (US “liberal”) view: ethical behavior—Arrow   (b) The free-market view:  legally maximize firm value</vt:lpstr>
      <vt:lpstr>Arrow ’73 justifying CSR</vt:lpstr>
      <vt:lpstr>Do these justifications hold water? Arguably, not</vt:lpstr>
      <vt:lpstr>Markets do not crowd out altruism but encourage:</vt:lpstr>
      <vt:lpstr>Current fashion: CSR  ESG</vt:lpstr>
      <vt:lpstr>Normative, and opposite, views  (a) The progressive (US “liberal”) view: ethical behavior  (b) The free-market view:  legally maximize firm value</vt:lpstr>
      <vt:lpstr>Free-Market View</vt:lpstr>
      <vt:lpstr>On the CSR readings: good to ask yourself how do you think</vt:lpstr>
      <vt:lpstr>To read &amp; discuss</vt:lpstr>
      <vt:lpstr>A map of CSR (Crook ‘05)</vt:lpstr>
      <vt:lpstr>Outline</vt:lpstr>
      <vt:lpstr>Positive pillars to revise the classical views on CSR</vt:lpstr>
      <vt:lpstr>(a) Contractual pillar</vt:lpstr>
      <vt:lpstr>(a+) Contractual pillar (Fama, Eugene F., 2021, “Contract Costs, Stakeholder Capitalism, and ESG,” European Financial Management, 27, 189-195. Criticisms in red)</vt:lpstr>
      <vt:lpstr>Our two pillars to revise the classical views on CSR</vt:lpstr>
      <vt:lpstr>(b) Cognitive pillar, based on  “contractual heuristics”</vt:lpstr>
      <vt:lpstr>Against Arrow </vt:lpstr>
      <vt:lpstr>Against Friedman &amp; Fama </vt:lpstr>
      <vt:lpstr>Conclusion:  CSR as strategy for managing social cognition in a firm seen as nexus of contracts</vt:lpstr>
      <vt:lpstr>Cases for further analysis</vt:lpstr>
      <vt:lpstr>An old case of public perception: The Spanish savings banks (Cajas)</vt:lpstr>
      <vt:lpstr>Spain’s environment for CSR. Remember interventionist Statism</vt:lpstr>
      <vt:lpstr>Social responsibility as (potentially opportunistic) sale of “indulgences”</vt:lpstr>
      <vt:lpstr>‘Fair’ trade case:  Food (well, coffee) for thought </vt:lpstr>
      <vt:lpstr>Ryanair</vt:lpstr>
      <vt:lpstr>Rationing ICUs (March 8, 2020)</vt:lpstr>
      <vt:lpstr>References</vt:lpstr>
    </vt:vector>
  </TitlesOfParts>
  <Company>UPF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 y sociedad</dc:title>
  <dc:creator>Benito Arruñada</dc:creator>
  <cp:lastModifiedBy>u15837</cp:lastModifiedBy>
  <cp:revision>243</cp:revision>
  <cp:lastPrinted>2023-03-13T11:54:53Z</cp:lastPrinted>
  <dcterms:created xsi:type="dcterms:W3CDTF">2006-01-22T11:51:19Z</dcterms:created>
  <dcterms:modified xsi:type="dcterms:W3CDTF">2024-03-04T13:27:38Z</dcterms:modified>
</cp:coreProperties>
</file>