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346" r:id="rId2"/>
    <p:sldId id="489" r:id="rId3"/>
    <p:sldId id="458" r:id="rId4"/>
    <p:sldId id="483" r:id="rId5"/>
    <p:sldId id="509" r:id="rId6"/>
    <p:sldId id="510" r:id="rId7"/>
    <p:sldId id="511" r:id="rId8"/>
    <p:sldId id="512" r:id="rId9"/>
    <p:sldId id="498" r:id="rId10"/>
    <p:sldId id="499" r:id="rId11"/>
    <p:sldId id="500" r:id="rId12"/>
    <p:sldId id="501" r:id="rId13"/>
    <p:sldId id="459" r:id="rId14"/>
    <p:sldId id="517" r:id="rId15"/>
    <p:sldId id="460" r:id="rId16"/>
  </p:sldIdLst>
  <p:sldSz cx="9144000" cy="6858000" type="screen4x3"/>
  <p:notesSz cx="6797675" cy="9872663"/>
  <p:defaultTextStyle>
    <a:defPPr>
      <a:defRPr lang="es-ES"/>
    </a:defPPr>
    <a:lvl1pPr algn="l" rtl="0" fontAlgn="base">
      <a:spcBef>
        <a:spcPct val="20000"/>
      </a:spcBef>
      <a:spcAft>
        <a:spcPct val="0"/>
      </a:spcAft>
      <a:buClr>
        <a:srgbClr val="CC3300"/>
      </a:buClr>
      <a:buSzPct val="150000"/>
      <a:buChar char="▪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CC3300"/>
      </a:buClr>
      <a:buSzPct val="150000"/>
      <a:buChar char="▪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CC3300"/>
      </a:buClr>
      <a:buSzPct val="150000"/>
      <a:buChar char="▪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CC3300"/>
      </a:buClr>
      <a:buSzPct val="150000"/>
      <a:buChar char="▪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CC3300"/>
      </a:buClr>
      <a:buSzPct val="150000"/>
      <a:buChar char="▪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359" autoAdjust="0"/>
  </p:normalViewPr>
  <p:slideViewPr>
    <p:cSldViewPr>
      <p:cViewPr>
        <p:scale>
          <a:sx n="80" d="100"/>
          <a:sy n="80" d="100"/>
        </p:scale>
        <p:origin x="-1363" y="-2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7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710" y="-77"/>
      </p:cViewPr>
      <p:guideLst>
        <p:guide orient="horz" pos="311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9D38D6-50BC-4993-BE4F-C992E77F0355}" type="datetime1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496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6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7895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B286E24-61D2-4CCA-9193-BD3BA8C22C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55352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65C1C130-2ED2-4A9E-8102-9F5E265277CB}" type="datetime1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1146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9775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7888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80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0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7363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C2E04E3A-E748-4046-ABE4-9CFD73DE96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033969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4944E-D121-4D0A-BFC9-F86DE46F3907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99299-0197-4991-864D-71A86E4FB6F8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31902-B868-438B-BCD4-16EBC701607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B3350-C3EF-44E5-B958-90CB53A29C31}" type="slidenum">
              <a:rPr lang="es-ES" smtClean="0"/>
              <a:pPr/>
              <a:t>15</a:t>
            </a:fld>
            <a:endParaRPr lang="es-ES" smtClean="0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D9297-091D-4CAE-A935-8F375654ECE9}" type="slidenum">
              <a:rPr lang="en-US"/>
              <a:pPr/>
              <a:t>2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10F0E0-8D8F-42A8-8F46-1F6DDA848EAA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Overheads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are the expenditure which cannot be conveniently traced to or identified with any particular cost unit.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F326C-1665-4E5F-9426-547DA610D73C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39775"/>
            <a:ext cx="4941887" cy="3705225"/>
          </a:xfrm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 (</a:t>
            </a:r>
            <a:r>
              <a:rPr lang="en-US" i="1" dirty="0" smtClean="0"/>
              <a:t>El País,</a:t>
            </a:r>
            <a:r>
              <a:rPr lang="en-US" dirty="0" smtClean="0"/>
              <a:t> June 7, 2000)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84100C-D4A6-43D8-82FD-2271436C12D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E0B19-7BB9-4C92-B262-21094DE0D035}" type="slidenum">
              <a:rPr lang="en-US"/>
              <a:pPr/>
              <a:t>9</a:t>
            </a:fld>
            <a:endParaRPr 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36CEA6-4DED-4061-B6A7-0C347BCC56B6}" type="slidenum">
              <a:rPr lang="en-US"/>
              <a:pPr/>
              <a:t>10</a:t>
            </a:fld>
            <a:endParaRPr 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30653-2805-4F10-BC34-4F2DBE8ABFD0}" type="slidenum">
              <a:rPr lang="en-US"/>
              <a:pPr/>
              <a:t>11</a:t>
            </a:fld>
            <a:endParaRPr lang="en-US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A8DB70-4430-4DE6-AAB2-F5E95DEAFAD7}" type="slidenum">
              <a:rPr lang="en-US"/>
              <a:pPr/>
              <a:t>12</a:t>
            </a:fld>
            <a:endParaRPr 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2B130-8C24-4AFB-8B0D-74E54D90D867}" type="datetime1">
              <a:rPr lang="es-E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1BCC1-1340-48A2-94BF-7C7F0DCD491A}" type="datetime1">
              <a:rPr lang="es-E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3B10-1831-4966-8FA8-7A19E14D54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9B9F-F90D-4250-83C1-7E1550C5839A}" type="datetime1">
              <a:rPr lang="es-E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34013-C50E-45B0-8EBE-32A5771C0A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34EA4-478B-4B91-A2C8-754550CB3A8F}" type="datetime1">
              <a:rPr lang="es-E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ADC55-795E-47F6-99CB-9C265FE322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DB3C2-1AF3-49E4-A993-C21EA9E76C78}" type="datetime1">
              <a:rPr lang="es-E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2A7EC-4D78-417C-8D2D-A65A4CCCA1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6B213-68FB-4C84-B90F-9A4E9806BBB6}" type="datetime1">
              <a:rPr lang="es-E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C101-302E-41BE-A820-3573C73117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6C4B-AD6F-406B-BB51-B6C89A5C6089}" type="datetime1">
              <a:rPr lang="es-E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F7E3-6316-45DF-8FD6-18DEA8E7A0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19177-349F-4345-906D-A98DC7907699}" type="datetime1">
              <a:rPr lang="es-E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CE2E5-5DC4-40DE-B55B-06E2B9E5451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CA806-29A0-4BFC-B342-B3DF218E523F}" type="datetime1">
              <a:rPr lang="es-E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DE617-4B31-4CCA-A1C4-E0C194B469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574A2-CA02-44FB-AEAD-7743584901E8}" type="datetime1">
              <a:rPr lang="es-E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B15D2-3897-4389-93B3-C0ABE2D110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0B34D-C563-42B2-B472-E186EB2B830B}" type="datetime1">
              <a:rPr lang="es-E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391F1-4443-4A2D-B4D7-A0960485C2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36F23-55F0-4701-9257-F9D8E6DB1F39}" type="datetime1">
              <a:rPr lang="es-E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A2FE0-44BC-472E-8938-FC255F3A82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85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5CB9306-20D5-4FBC-9206-C76F35CE23F9}" type="datetime1">
              <a:rPr lang="es-ES"/>
              <a:pPr>
                <a:defRPr/>
              </a:pPr>
              <a:t>25/04/2017</a:t>
            </a:fld>
            <a:endParaRPr lang="en-US"/>
          </a:p>
        </p:txBody>
      </p:sp>
      <p:sp>
        <p:nvSpPr>
          <p:cNvPr id="385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5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4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5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85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5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85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5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85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5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85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5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38502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150000"/>
        <a:buChar char="▪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35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lpais.com/elpais/2016/01/14/opinion/1452798928_402406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Reforming public services</a:t>
            </a:r>
            <a:endParaRPr lang="en-US" sz="3200" dirty="0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real &amp; artificial markets </a:t>
            </a:r>
            <a:r>
              <a:rPr lang="en-US" dirty="0"/>
              <a:t>work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Real markets rely on property rights, which </a:t>
            </a:r>
            <a:r>
              <a:rPr lang="en-US" u="sng" dirty="0"/>
              <a:t>automatically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Evaluate performance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Reward owners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Reallocate resources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 artificial markets, a </a:t>
            </a:r>
            <a:r>
              <a:rPr lang="en-US" u="sng" dirty="0" smtClean="0"/>
              <a:t>bureaucracy</a:t>
            </a:r>
            <a:r>
              <a:rPr lang="en-US" dirty="0" smtClean="0"/>
              <a:t> must perform the same tasks </a:t>
            </a:r>
            <a:r>
              <a:rPr lang="en-US" dirty="0" smtClean="0">
                <a:sym typeface="Wingdings" pitchFamily="2" charset="2"/>
              </a:rPr>
              <a:t>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The tasks of a market planner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Design </a:t>
            </a:r>
            <a:r>
              <a:rPr lang="en-US" dirty="0"/>
              <a:t>the market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Allocate decision rights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Design and implement evaluation 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Reward decision makers who are not owners (agency)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Avoid </a:t>
            </a:r>
            <a:r>
              <a:rPr lang="en-US" dirty="0"/>
              <a:t>market failure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Externalities: More than in real markets?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“Locus </a:t>
            </a:r>
            <a:r>
              <a:rPr lang="en-US" dirty="0"/>
              <a:t>of </a:t>
            </a:r>
            <a:r>
              <a:rPr lang="en-US" dirty="0" smtClean="0"/>
              <a:t>uncertainty” problem—how serious?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Tolerate </a:t>
            </a:r>
            <a:r>
              <a:rPr lang="en-US" dirty="0"/>
              <a:t>market </a:t>
            </a:r>
            <a:r>
              <a:rPr lang="en-US" dirty="0" smtClean="0"/>
              <a:t>decisions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we are reluctant to close </a:t>
            </a:r>
            <a:r>
              <a:rPr lang="en-US" dirty="0" smtClean="0"/>
              <a:t>down private </a:t>
            </a:r>
            <a:r>
              <a:rPr lang="en-US" dirty="0"/>
              <a:t>firms, </a:t>
            </a:r>
            <a:r>
              <a:rPr lang="en-US" dirty="0" smtClean="0"/>
              <a:t>will we </a:t>
            </a:r>
            <a:r>
              <a:rPr lang="en-US" dirty="0"/>
              <a:t>accept the market’s verdict on </a:t>
            </a:r>
            <a:r>
              <a:rPr lang="en-US" dirty="0" smtClean="0"/>
              <a:t>public services?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Imagine closing down local hospitals,… universities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2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Jensen &amp; </a:t>
            </a:r>
            <a:r>
              <a:rPr lang="en-US" sz="3600" dirty="0" err="1" smtClean="0"/>
              <a:t>Meckling’s</a:t>
            </a:r>
            <a:r>
              <a:rPr lang="en-US" sz="3600" dirty="0" smtClean="0"/>
              <a:t> </a:t>
            </a:r>
            <a:r>
              <a:rPr lang="en-US" sz="3600" dirty="0"/>
              <a:t>“locus of uncertainty” problem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Matching supply and demand to avoid parties’ freedom causing surplus capacity</a:t>
            </a:r>
          </a:p>
          <a:p>
            <a:r>
              <a:rPr lang="en-US"/>
              <a:t>Factors: </a:t>
            </a:r>
          </a:p>
          <a:p>
            <a:pPr lvl="1"/>
            <a:r>
              <a:rPr lang="en-US"/>
              <a:t>Expense composition affects consumption predictability</a:t>
            </a:r>
          </a:p>
          <a:p>
            <a:pPr lvl="1"/>
            <a:r>
              <a:rPr lang="en-US"/>
              <a:t>Computers help real time budgeting</a:t>
            </a:r>
          </a:p>
          <a:p>
            <a:pPr lvl="1"/>
            <a:r>
              <a:rPr lang="en-US"/>
              <a:t>Capacity to speedy re-contracting of recourses </a:t>
            </a:r>
          </a:p>
          <a:p>
            <a:pPr lvl="1"/>
            <a:r>
              <a:rPr lang="en-US"/>
              <a:t>Flexibility for internal reallocation of recourses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4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533400"/>
            <a:ext cx="88392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Tolerating market decisions</a:t>
            </a:r>
            <a:endParaRPr lang="en-US" sz="3600" dirty="0" smtClean="0"/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Are internal markets applicable to...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... public healthcare? NHS? Shadow invoicing?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(How are health services for civil servants organized?)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... primary and secondary education? School subsidies?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... the university system?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But is there any point in creating an “internal market” </a:t>
            </a:r>
            <a:r>
              <a:rPr lang="en-US" sz="2400" u="sng" dirty="0" smtClean="0"/>
              <a:t>if it will only be “disobeyed”</a:t>
            </a:r>
            <a:r>
              <a:rPr lang="en-US" sz="2400" dirty="0" smtClean="0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Example: What changes and decisions has the current system of chartered schools (</a:t>
            </a:r>
            <a:r>
              <a:rPr lang="en-US" sz="2000" i="1" dirty="0" err="1" smtClean="0"/>
              <a:t>conciertos</a:t>
            </a:r>
            <a:r>
              <a:rPr lang="en-US" sz="2000" dirty="0" smtClean="0"/>
              <a:t>) led to?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E.g., restricting the supply of chartered school when demand for it increases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Uniform salaries?, co-education?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7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Chartered schools</a:t>
            </a:r>
            <a:br>
              <a:rPr lang="en-US" dirty="0" smtClean="0"/>
            </a:br>
            <a:r>
              <a:rPr lang="en-US" sz="2800" dirty="0" smtClean="0"/>
              <a:t> (“</a:t>
            </a:r>
            <a:r>
              <a:rPr lang="en-US" sz="2800" i="1" dirty="0" err="1" smtClean="0"/>
              <a:t>concertadas</a:t>
            </a:r>
            <a:r>
              <a:rPr lang="en-US" sz="2800" dirty="0" smtClean="0"/>
              <a:t>”)</a:t>
            </a:r>
            <a:endParaRPr lang="en-US" dirty="0" smtClean="0"/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Basis for internal market in place: private and public schools, money following users</a:t>
            </a:r>
          </a:p>
          <a:p>
            <a:pPr eaLnBrk="1" hangingPunct="1"/>
            <a:r>
              <a:rPr lang="en-US" dirty="0" smtClean="0"/>
              <a:t>When demography down, demand switched towards chartered schools</a:t>
            </a:r>
          </a:p>
          <a:p>
            <a:pPr eaLnBrk="1" hangingPunct="1"/>
            <a:r>
              <a:rPr lang="en-US" dirty="0" smtClean="0"/>
              <a:t>Planners in 17 regions decided against demand:</a:t>
            </a:r>
          </a:p>
          <a:p>
            <a:pPr lvl="1" eaLnBrk="1" hangingPunct="1"/>
            <a:r>
              <a:rPr lang="en-US" dirty="0" smtClean="0"/>
              <a:t>Constraints on users’ choice </a:t>
            </a:r>
          </a:p>
          <a:p>
            <a:pPr lvl="1" eaLnBrk="1" hangingPunct="1"/>
            <a:r>
              <a:rPr lang="en-US" dirty="0" smtClean="0"/>
              <a:t>Constraints on chartered schools growth</a:t>
            </a:r>
          </a:p>
          <a:p>
            <a:pPr eaLnBrk="1" hangingPunct="1"/>
            <a:r>
              <a:rPr lang="en-US" dirty="0" smtClean="0"/>
              <a:t>Chartered schools’ dropped to public standards?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457200"/>
            <a:ext cx="883920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Modest “automatic management” applying </a:t>
            </a:r>
            <a:r>
              <a:rPr lang="en-US" sz="3200" i="1" dirty="0" smtClean="0"/>
              <a:t>some</a:t>
            </a:r>
            <a:r>
              <a:rPr lang="en-US" sz="3200" dirty="0" smtClean="0"/>
              <a:t> market elements. Examples:</a:t>
            </a:r>
            <a:endParaRPr lang="en-US" sz="2800" dirty="0" smtClean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7526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 smtClean="0"/>
              <a:t>How are the following organized in Spain?</a:t>
            </a:r>
          </a:p>
          <a:p>
            <a:pPr lvl="1" eaLnBrk="1" hangingPunct="1"/>
            <a:r>
              <a:rPr lang="en-US" sz="2000" dirty="0" smtClean="0"/>
              <a:t>... Notaries?</a:t>
            </a:r>
          </a:p>
          <a:p>
            <a:pPr lvl="1" eaLnBrk="1" hangingPunct="1"/>
            <a:r>
              <a:rPr lang="en-US" sz="2000" dirty="0" smtClean="0"/>
              <a:t>... Property and mercantile registers?</a:t>
            </a:r>
          </a:p>
          <a:p>
            <a:pPr eaLnBrk="1" hangingPunct="1"/>
            <a:r>
              <a:rPr lang="en-US" sz="2400" dirty="0" smtClean="0"/>
              <a:t>How were the following organized up to the 1980s...</a:t>
            </a:r>
          </a:p>
          <a:p>
            <a:pPr lvl="1" eaLnBrk="1" hangingPunct="1"/>
            <a:r>
              <a:rPr lang="en-US" sz="2000" dirty="0" smtClean="0"/>
              <a:t>... courts?</a:t>
            </a:r>
          </a:p>
          <a:p>
            <a:pPr lvl="1" eaLnBrk="1" hangingPunct="1"/>
            <a:r>
              <a:rPr lang="en-US" sz="2000" dirty="0" smtClean="0"/>
              <a:t>... Primary health centers?</a:t>
            </a:r>
          </a:p>
          <a:p>
            <a:pPr eaLnBrk="1" hangingPunct="1"/>
            <a:r>
              <a:rPr lang="en-US" sz="2400" dirty="0" smtClean="0"/>
              <a:t>What are the characteristics of these solutions?</a:t>
            </a:r>
          </a:p>
          <a:p>
            <a:pPr lvl="1" eaLnBrk="1" hangingPunct="1"/>
            <a:r>
              <a:rPr lang="en-US" sz="2000" dirty="0" smtClean="0"/>
              <a:t>Powerful incentives? </a:t>
            </a:r>
          </a:p>
          <a:p>
            <a:pPr lvl="1" eaLnBrk="1" hangingPunct="1"/>
            <a:r>
              <a:rPr lang="en-US" sz="2000" dirty="0" smtClean="0"/>
              <a:t>Civil servants or employees?</a:t>
            </a:r>
          </a:p>
          <a:p>
            <a:pPr lvl="1" eaLnBrk="1" hangingPunct="1"/>
            <a:r>
              <a:rPr lang="en-US" sz="2000" dirty="0" smtClean="0"/>
              <a:t>Degree of regulation?</a:t>
            </a:r>
          </a:p>
          <a:p>
            <a:pPr lvl="1" eaLnBrk="1" hangingPunct="1"/>
            <a:r>
              <a:rPr lang="en-US" sz="2000" dirty="0" smtClean="0"/>
              <a:t>Effectiveness &gt; efficiency?</a:t>
            </a:r>
          </a:p>
          <a:p>
            <a:pPr eaLnBrk="1" hangingPunct="1"/>
            <a:r>
              <a:rPr lang="en-US" sz="2400" dirty="0" smtClean="0"/>
              <a:t>What about transplants of human organs? </a:t>
            </a:r>
          </a:p>
          <a:p>
            <a:pPr lvl="1" eaLnBrk="1" hangingPunct="1"/>
            <a:r>
              <a:rPr lang="en-US" sz="2000" dirty="0" smtClean="0"/>
              <a:t>See, e.g., “</a:t>
            </a:r>
            <a:r>
              <a:rPr lang="en-US" sz="2000" dirty="0" smtClean="0">
                <a:hlinkClick r:id="rId3"/>
              </a:rPr>
              <a:t>Manufacturing Success</a:t>
            </a:r>
            <a:r>
              <a:rPr lang="en-US" sz="2000" dirty="0" smtClean="0"/>
              <a:t>” by Costas &amp; Lozano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3600" dirty="0"/>
              <a:t>Production under competition, monopoly and bureaucracy </a:t>
            </a:r>
          </a:p>
        </p:txBody>
      </p:sp>
      <p:sp>
        <p:nvSpPr>
          <p:cNvPr id="4137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413705" name="Object 9"/>
          <p:cNvGraphicFramePr>
            <a:graphicFrameLocks noChangeAspect="1"/>
          </p:cNvGraphicFramePr>
          <p:nvPr/>
        </p:nvGraphicFramePr>
        <p:xfrm>
          <a:off x="1885950" y="1752600"/>
          <a:ext cx="5429250" cy="4781550"/>
        </p:xfrm>
        <a:graphic>
          <a:graphicData uri="http://schemas.openxmlformats.org/presentationml/2006/ole">
            <p:oleObj spid="_x0000_s2051" name="Imagen" r:id="rId4" imgW="3715512" imgH="3276600" progId="Word.Picture.8">
              <p:embed/>
            </p:oleObj>
          </a:graphicData>
        </a:graphic>
      </p:graphicFrame>
      <p:cxnSp>
        <p:nvCxnSpPr>
          <p:cNvPr id="14" name="13 Conector recto de flecha"/>
          <p:cNvCxnSpPr/>
          <p:nvPr/>
        </p:nvCxnSpPr>
        <p:spPr>
          <a:xfrm>
            <a:off x="4267200" y="6248400"/>
            <a:ext cx="1828800" cy="0"/>
          </a:xfrm>
          <a:prstGeom prst="straightConnector1">
            <a:avLst/>
          </a:prstGeom>
          <a:ln w="1270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4114800" y="6248400"/>
            <a:ext cx="1371600" cy="0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533400"/>
            <a:ext cx="88392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Palliatives to bureaucracy: </a:t>
            </a:r>
            <a:br>
              <a:rPr lang="en-US" dirty="0" smtClean="0"/>
            </a:br>
            <a:r>
              <a:rPr lang="en-US" sz="3200" dirty="0" smtClean="0"/>
              <a:t>Budgetary practices</a:t>
            </a:r>
            <a:endParaRPr lang="en-US" sz="3600" dirty="0" smtClean="0"/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Budgetary practices</a:t>
            </a:r>
          </a:p>
          <a:p>
            <a:pPr lvl="1" eaLnBrk="1" hangingPunct="1"/>
            <a:r>
              <a:rPr lang="en-US" sz="2000" dirty="0" smtClean="0"/>
              <a:t>Annual “incremental” vs. “zero-based” budgeting</a:t>
            </a:r>
          </a:p>
          <a:p>
            <a:pPr lvl="1" eaLnBrk="1" hangingPunct="1"/>
            <a:r>
              <a:rPr lang="en-US" sz="2000" dirty="0" smtClean="0"/>
              <a:t>Budget competition </a:t>
            </a:r>
            <a:r>
              <a:rPr lang="en-US" sz="2000" dirty="0" err="1" smtClean="0"/>
              <a:t>bwn</a:t>
            </a:r>
            <a:r>
              <a:rPr lang="en-US" sz="1600" dirty="0" smtClean="0"/>
              <a:t> units</a:t>
            </a:r>
          </a:p>
          <a:p>
            <a:pPr lvl="1" eaLnBrk="1" hangingPunct="1"/>
            <a:r>
              <a:rPr lang="en-US" sz="2000" dirty="0" smtClean="0"/>
              <a:t>Recurrent budget cutbacks with crises</a:t>
            </a:r>
          </a:p>
          <a:p>
            <a:pPr eaLnBrk="1" hangingPunct="1"/>
            <a:r>
              <a:rPr lang="en-US" sz="2400" dirty="0" smtClean="0"/>
              <a:t>Problems: information asymmetry &amp; politicking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What is easier to cut back:</a:t>
            </a:r>
          </a:p>
          <a:p>
            <a:pPr lvl="1" eaLnBrk="1" hangingPunct="1"/>
            <a:r>
              <a:rPr lang="en-US" sz="2000" dirty="0" smtClean="0"/>
              <a:t>Wages of school teachers or metro drivers? </a:t>
            </a:r>
          </a:p>
          <a:p>
            <a:pPr lvl="1" eaLnBrk="1" hangingPunct="1"/>
            <a:r>
              <a:rPr lang="en-US" sz="2000" dirty="0" smtClean="0"/>
              <a:t>Preventive medicine or cardiology?</a:t>
            </a:r>
          </a:p>
          <a:p>
            <a:pPr eaLnBrk="1" hangingPunct="1"/>
            <a:r>
              <a:rPr lang="en-US" sz="2400" dirty="0" smtClean="0"/>
              <a:t>Let us see some real cases </a:t>
            </a:r>
            <a:r>
              <a:rPr lang="en-US" sz="2400" dirty="0" smtClean="0">
                <a:sym typeface="Wingdings" pitchFamily="2" charset="2"/>
              </a:rPr>
              <a:t> </a:t>
            </a:r>
            <a:endParaRPr lang="en-US" sz="2400" dirty="0" smtClean="0"/>
          </a:p>
          <a:p>
            <a:pPr lvl="1" eaLnBrk="1" hangingPunct="1"/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533400"/>
            <a:ext cx="8839200" cy="9906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Death while waiting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According to “the head of the heart surgery unit at the Hospital de </a:t>
            </a:r>
            <a:r>
              <a:rPr lang="en-US" dirty="0" err="1" smtClean="0"/>
              <a:t>Sant</a:t>
            </a:r>
            <a:r>
              <a:rPr lang="en-US" dirty="0" smtClean="0"/>
              <a:t> Pau, 7 patients died while waiting for surgery”</a:t>
            </a:r>
          </a:p>
          <a:p>
            <a:pPr eaLnBrk="1" hangingPunct="1"/>
            <a:r>
              <a:rPr lang="en-US" dirty="0" smtClean="0"/>
              <a:t>What are the explicit and implicit prices?</a:t>
            </a:r>
          </a:p>
          <a:p>
            <a:pPr eaLnBrk="1" hangingPunct="1"/>
            <a:r>
              <a:rPr lang="en-US" dirty="0" smtClean="0"/>
              <a:t>Were they playing an strategic game?</a:t>
            </a:r>
          </a:p>
          <a:p>
            <a:pPr eaLnBrk="1" hangingPunct="1"/>
            <a:r>
              <a:rPr lang="en-US" dirty="0" smtClean="0"/>
              <a:t>Consequences?</a:t>
            </a:r>
          </a:p>
          <a:p>
            <a:pPr eaLnBrk="1" hangingPunct="1"/>
            <a:r>
              <a:rPr lang="en-US" dirty="0" smtClean="0"/>
              <a:t>Applicable to conduct by governments? </a:t>
            </a:r>
          </a:p>
          <a:p>
            <a:pPr lvl="1" eaLnBrk="1" hangingPunct="1"/>
            <a:r>
              <a:rPr lang="en-US" dirty="0" smtClean="0"/>
              <a:t>Local, regional and/or national?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Benito Arruñada\Documents\empleopublico1_66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3400" y="-685800"/>
            <a:ext cx="9869488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" y="304800"/>
            <a:ext cx="8991600" cy="1219200"/>
          </a:xfrm>
          <a:solidFill>
            <a:schemeClr val="tx1"/>
          </a:solidFill>
        </p:spPr>
        <p:txBody>
          <a:bodyPr/>
          <a:lstStyle/>
          <a:p>
            <a:pPr>
              <a:defRPr/>
            </a:pPr>
            <a:r>
              <a:rPr lang="es-ES_tradnl" b="1" dirty="0" err="1" smtClean="0">
                <a:solidFill>
                  <a:schemeClr val="bg1"/>
                </a:solidFill>
              </a:rPr>
              <a:t>Budget</a:t>
            </a:r>
            <a:r>
              <a:rPr lang="es-ES_tradnl" b="1" dirty="0" smtClean="0">
                <a:solidFill>
                  <a:schemeClr val="bg1"/>
                </a:solidFill>
              </a:rPr>
              <a:t> </a:t>
            </a:r>
            <a:r>
              <a:rPr lang="es-ES_tradnl" b="1" dirty="0" err="1" smtClean="0">
                <a:solidFill>
                  <a:schemeClr val="bg1"/>
                </a:solidFill>
              </a:rPr>
              <a:t>cuts</a:t>
            </a:r>
            <a:r>
              <a:rPr lang="es-ES_tradnl" b="1" dirty="0" smtClean="0">
                <a:solidFill>
                  <a:schemeClr val="bg1"/>
                </a:solidFill>
              </a:rPr>
              <a:t> in </a:t>
            </a:r>
            <a:r>
              <a:rPr lang="es-ES_tradnl" b="1" dirty="0" err="1" smtClean="0">
                <a:solidFill>
                  <a:schemeClr val="bg1"/>
                </a:solidFill>
              </a:rPr>
              <a:t>Spain</a:t>
            </a:r>
            <a:r>
              <a:rPr lang="es-ES_tradnl" b="1" dirty="0" smtClean="0">
                <a:solidFill>
                  <a:schemeClr val="bg1"/>
                </a:solidFill>
              </a:rPr>
              <a:t>, 2007-2015</a:t>
            </a:r>
            <a:r>
              <a:rPr lang="es-ES_tradnl" dirty="0" smtClean="0">
                <a:solidFill>
                  <a:schemeClr val="bg1"/>
                </a:solidFill>
              </a:rPr>
              <a:t/>
            </a:r>
            <a:br>
              <a:rPr lang="es-ES_tradnl" dirty="0" smtClean="0">
                <a:solidFill>
                  <a:schemeClr val="bg1"/>
                </a:solidFill>
              </a:rPr>
            </a:br>
            <a:r>
              <a:rPr lang="es-ES_tradnl" sz="2400" dirty="0" err="1" smtClean="0">
                <a:solidFill>
                  <a:schemeClr val="bg1"/>
                </a:solidFill>
              </a:rPr>
              <a:t>Employment</a:t>
            </a:r>
            <a:r>
              <a:rPr lang="es-ES_tradnl" sz="2400" dirty="0" smtClean="0">
                <a:solidFill>
                  <a:schemeClr val="bg1"/>
                </a:solidFill>
              </a:rPr>
              <a:t> (</a:t>
            </a:r>
            <a:r>
              <a:rPr lang="es-ES_tradnl" sz="2400" b="1" dirty="0" err="1" smtClean="0">
                <a:solidFill>
                  <a:srgbClr val="00B0F0"/>
                </a:solidFill>
              </a:rPr>
              <a:t>private</a:t>
            </a:r>
            <a:r>
              <a:rPr lang="es-ES_tradnl" sz="2400" dirty="0" smtClean="0">
                <a:solidFill>
                  <a:schemeClr val="bg1"/>
                </a:solidFill>
              </a:rPr>
              <a:t> and </a:t>
            </a:r>
            <a:r>
              <a:rPr lang="es-ES_tradnl" sz="2400" b="1" dirty="0" err="1" smtClean="0">
                <a:solidFill>
                  <a:schemeClr val="accent2">
                    <a:lumMod val="75000"/>
                  </a:schemeClr>
                </a:solidFill>
              </a:rPr>
              <a:t>public</a:t>
            </a:r>
            <a:r>
              <a:rPr lang="es-ES_tradnl" sz="2400" dirty="0" smtClean="0">
                <a:solidFill>
                  <a:schemeClr val="bg1"/>
                </a:solidFill>
              </a:rPr>
              <a:t>) </a:t>
            </a:r>
            <a:r>
              <a:rPr lang="es-ES_tradnl" sz="2400" dirty="0" err="1" smtClean="0">
                <a:solidFill>
                  <a:schemeClr val="bg1"/>
                </a:solidFill>
              </a:rPr>
              <a:t>before</a:t>
            </a:r>
            <a:r>
              <a:rPr lang="es-ES_tradnl" sz="2400" dirty="0" smtClean="0">
                <a:solidFill>
                  <a:schemeClr val="bg1"/>
                </a:solidFill>
              </a:rPr>
              <a:t> (2007) and </a:t>
            </a:r>
            <a:r>
              <a:rPr lang="es-ES_tradnl" sz="2400" dirty="0" err="1" smtClean="0">
                <a:solidFill>
                  <a:schemeClr val="bg1"/>
                </a:solidFill>
              </a:rPr>
              <a:t>after</a:t>
            </a:r>
            <a:r>
              <a:rPr lang="es-ES_tradnl" sz="2400" dirty="0" smtClean="0">
                <a:solidFill>
                  <a:schemeClr val="bg1"/>
                </a:solidFill>
              </a:rPr>
              <a:t> (2015) </a:t>
            </a:r>
            <a:r>
              <a:rPr lang="es-ES_tradnl" sz="2400" dirty="0" err="1" smtClean="0">
                <a:solidFill>
                  <a:schemeClr val="bg1"/>
                </a:solidFill>
              </a:rPr>
              <a:t>the</a:t>
            </a:r>
            <a:r>
              <a:rPr lang="es-ES_tradnl" sz="2400" dirty="0" smtClean="0">
                <a:solidFill>
                  <a:schemeClr val="bg1"/>
                </a:solidFill>
              </a:rPr>
              <a:t> crisis, in </a:t>
            </a:r>
            <a:r>
              <a:rPr lang="es-ES_tradnl" sz="2400" dirty="0" err="1" smtClean="0">
                <a:solidFill>
                  <a:schemeClr val="bg1"/>
                </a:solidFill>
              </a:rPr>
              <a:t>Spain</a:t>
            </a:r>
            <a:r>
              <a:rPr lang="es-ES_tradnl" sz="2400" dirty="0" smtClean="0">
                <a:solidFill>
                  <a:schemeClr val="bg1"/>
                </a:solidFill>
              </a:rPr>
              <a:t>. Salaries (</a:t>
            </a:r>
            <a:r>
              <a:rPr lang="es-ES_tradnl" sz="2400" dirty="0" err="1" smtClean="0">
                <a:solidFill>
                  <a:schemeClr val="bg1"/>
                </a:solidFill>
              </a:rPr>
              <a:t>left</a:t>
            </a:r>
            <a:r>
              <a:rPr lang="es-ES_tradnl" sz="2400" dirty="0" smtClean="0">
                <a:solidFill>
                  <a:schemeClr val="bg1"/>
                </a:solidFill>
              </a:rPr>
              <a:t>) and </a:t>
            </a:r>
            <a:r>
              <a:rPr lang="es-ES_tradnl" sz="2400" dirty="0" err="1" smtClean="0">
                <a:solidFill>
                  <a:schemeClr val="bg1"/>
                </a:solidFill>
              </a:rPr>
              <a:t>jobs</a:t>
            </a:r>
            <a:r>
              <a:rPr lang="es-ES_tradnl" sz="2400" dirty="0" smtClean="0">
                <a:solidFill>
                  <a:schemeClr val="bg1"/>
                </a:solidFill>
              </a:rPr>
              <a:t> (</a:t>
            </a:r>
            <a:r>
              <a:rPr lang="es-ES_tradnl" sz="2400" dirty="0" err="1" smtClean="0">
                <a:solidFill>
                  <a:schemeClr val="bg1"/>
                </a:solidFill>
              </a:rPr>
              <a:t>right</a:t>
            </a:r>
            <a:r>
              <a:rPr lang="es-ES_tradnl" sz="2400" dirty="0" smtClean="0">
                <a:solidFill>
                  <a:schemeClr val="bg1"/>
                </a:solidFill>
              </a:rPr>
              <a:t>)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6148" name="2 Marcador de contenido"/>
          <p:cNvSpPr>
            <a:spLocks noGrp="1"/>
          </p:cNvSpPr>
          <p:nvPr>
            <p:ph idx="1"/>
          </p:nvPr>
        </p:nvSpPr>
        <p:spPr>
          <a:xfrm>
            <a:off x="685800" y="5791200"/>
            <a:ext cx="7772400" cy="381000"/>
          </a:xfrm>
          <a:solidFill>
            <a:schemeClr val="tx1"/>
          </a:solidFill>
        </p:spPr>
        <p:txBody>
          <a:bodyPr/>
          <a:lstStyle/>
          <a:p>
            <a:pPr>
              <a:buFontTx/>
              <a:buNone/>
            </a:pPr>
            <a:r>
              <a:rPr lang="es-ES" sz="1800" smtClean="0">
                <a:solidFill>
                  <a:schemeClr val="bg1"/>
                </a:solidFill>
                <a:latin typeface="Arial Narrow" pitchFamily="34" charset="0"/>
              </a:rPr>
              <a:t>SOURCE: http://www.elmundo.es/economia/2016/04/25/571cf47f468aeb88178b4679.html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e01-elmundo.uecdn.es/elmundo/2016/graficos/abr/empleopublico/empleopublico2_66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9600" y="-381000"/>
            <a:ext cx="11450638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304800" y="0"/>
            <a:ext cx="9753600" cy="1066800"/>
          </a:xfrm>
          <a:solidFill>
            <a:schemeClr val="tx1"/>
          </a:solidFill>
        </p:spPr>
        <p:txBody>
          <a:bodyPr/>
          <a:lstStyle/>
          <a:p>
            <a:pPr>
              <a:defRPr/>
            </a:pPr>
            <a:r>
              <a:rPr lang="es-ES_tradnl" sz="3600" b="1" dirty="0" err="1" smtClean="0">
                <a:solidFill>
                  <a:schemeClr val="bg1"/>
                </a:solidFill>
              </a:rPr>
              <a:t>Budget</a:t>
            </a:r>
            <a:r>
              <a:rPr lang="es-ES_tradnl" sz="3600" b="1" dirty="0" smtClean="0">
                <a:solidFill>
                  <a:schemeClr val="bg1"/>
                </a:solidFill>
              </a:rPr>
              <a:t> </a:t>
            </a:r>
            <a:r>
              <a:rPr lang="es-ES_tradnl" sz="3600" b="1" dirty="0" err="1" smtClean="0">
                <a:solidFill>
                  <a:schemeClr val="bg1"/>
                </a:solidFill>
              </a:rPr>
              <a:t>cuts</a:t>
            </a:r>
            <a:r>
              <a:rPr lang="es-ES_tradnl" sz="3600" b="1" dirty="0" smtClean="0">
                <a:solidFill>
                  <a:schemeClr val="bg1"/>
                </a:solidFill>
              </a:rPr>
              <a:t> in </a:t>
            </a:r>
            <a:r>
              <a:rPr lang="es-ES_tradnl" sz="3600" b="1" dirty="0" err="1" smtClean="0">
                <a:solidFill>
                  <a:schemeClr val="bg1"/>
                </a:solidFill>
              </a:rPr>
              <a:t>Spain</a:t>
            </a:r>
            <a:r>
              <a:rPr lang="es-ES_tradnl" sz="3600" b="1" dirty="0" smtClean="0">
                <a:solidFill>
                  <a:schemeClr val="bg1"/>
                </a:solidFill>
              </a:rPr>
              <a:t> (2): </a:t>
            </a:r>
            <a:r>
              <a:rPr lang="es-ES_tradnl" sz="3600" dirty="0" smtClean="0">
                <a:solidFill>
                  <a:schemeClr val="bg1"/>
                </a:solidFill>
              </a:rPr>
              <a:t/>
            </a:r>
            <a:br>
              <a:rPr lang="es-ES_tradnl" sz="3600" dirty="0" smtClean="0">
                <a:solidFill>
                  <a:schemeClr val="bg1"/>
                </a:solidFill>
              </a:rPr>
            </a:br>
            <a:r>
              <a:rPr lang="es-ES_tradnl" sz="2800" dirty="0" err="1" smtClean="0">
                <a:solidFill>
                  <a:schemeClr val="bg1"/>
                </a:solidFill>
              </a:rPr>
              <a:t>Public</a:t>
            </a:r>
            <a:r>
              <a:rPr lang="es-ES_tradnl" sz="2800" dirty="0" smtClean="0">
                <a:solidFill>
                  <a:schemeClr val="bg1"/>
                </a:solidFill>
              </a:rPr>
              <a:t> </a:t>
            </a:r>
            <a:r>
              <a:rPr lang="es-ES_tradnl" sz="2800" dirty="0" err="1" smtClean="0">
                <a:solidFill>
                  <a:schemeClr val="bg1"/>
                </a:solidFill>
              </a:rPr>
              <a:t>jobs</a:t>
            </a:r>
            <a:r>
              <a:rPr lang="es-ES_tradnl" sz="2800" dirty="0" smtClean="0">
                <a:solidFill>
                  <a:schemeClr val="bg1"/>
                </a:solidFill>
              </a:rPr>
              <a:t> </a:t>
            </a:r>
            <a:r>
              <a:rPr lang="es-ES_tradnl" sz="2800" b="1" dirty="0" err="1" smtClean="0">
                <a:solidFill>
                  <a:srgbClr val="00B0F0"/>
                </a:solidFill>
              </a:rPr>
              <a:t>before</a:t>
            </a:r>
            <a:r>
              <a:rPr lang="es-ES_tradnl" sz="2800" dirty="0" smtClean="0">
                <a:solidFill>
                  <a:srgbClr val="00B0F0"/>
                </a:solidFill>
              </a:rPr>
              <a:t> (2007) </a:t>
            </a:r>
            <a:r>
              <a:rPr lang="es-ES_tradnl" sz="2800" dirty="0" smtClean="0">
                <a:solidFill>
                  <a:schemeClr val="bg1"/>
                </a:solidFill>
              </a:rPr>
              <a:t>and </a:t>
            </a:r>
            <a:r>
              <a:rPr lang="es-ES_tradnl" sz="2800" b="1" dirty="0" err="1" smtClean="0">
                <a:solidFill>
                  <a:schemeClr val="accent2">
                    <a:lumMod val="75000"/>
                  </a:schemeClr>
                </a:solidFill>
              </a:rPr>
              <a:t>after</a:t>
            </a:r>
            <a:r>
              <a:rPr lang="es-ES_tradnl" sz="2800" b="1" dirty="0" smtClean="0">
                <a:solidFill>
                  <a:schemeClr val="accent2">
                    <a:lumMod val="75000"/>
                  </a:schemeClr>
                </a:solidFill>
              </a:rPr>
              <a:t> (2015) </a:t>
            </a:r>
            <a:r>
              <a:rPr lang="es-ES_tradnl" sz="2800" dirty="0" err="1" smtClean="0">
                <a:solidFill>
                  <a:schemeClr val="bg1"/>
                </a:solidFill>
              </a:rPr>
              <a:t>the</a:t>
            </a:r>
            <a:r>
              <a:rPr lang="es-ES_tradnl" sz="2800" dirty="0" smtClean="0">
                <a:solidFill>
                  <a:schemeClr val="bg1"/>
                </a:solidFill>
              </a:rPr>
              <a:t> crisis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172" name="2 Marcador de contenido"/>
          <p:cNvSpPr>
            <a:spLocks noGrp="1"/>
          </p:cNvSpPr>
          <p:nvPr>
            <p:ph idx="1"/>
          </p:nvPr>
        </p:nvSpPr>
        <p:spPr>
          <a:xfrm>
            <a:off x="685800" y="6248400"/>
            <a:ext cx="7772400" cy="381000"/>
          </a:xfrm>
          <a:solidFill>
            <a:schemeClr val="tx1"/>
          </a:solidFill>
        </p:spPr>
        <p:txBody>
          <a:bodyPr/>
          <a:lstStyle/>
          <a:p>
            <a:pPr>
              <a:buFontTx/>
              <a:buNone/>
            </a:pPr>
            <a:r>
              <a:rPr lang="es-ES" sz="1800" dirty="0" smtClean="0">
                <a:solidFill>
                  <a:schemeClr val="bg1"/>
                </a:solidFill>
                <a:latin typeface="Arial Narrow" pitchFamily="34" charset="0"/>
              </a:rPr>
              <a:t>SOURCE: http://www.elmundo.es/economia/2016/04/25/571cf47f468aeb88178b4679.html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52400" y="12192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Central Government</a:t>
            </a:r>
            <a:endParaRPr lang="en-US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52400" y="20574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Regional Governments</a:t>
            </a:r>
            <a:endParaRPr lang="en-US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2400" y="2895600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Municipal Governments</a:t>
            </a:r>
            <a:endParaRPr lang="en-US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2400" y="557278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Arial Narrow" pitchFamily="34" charset="0"/>
              </a:rPr>
              <a:t>Total</a:t>
            </a:r>
            <a:endParaRPr lang="en-US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bureaucrac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6050"/>
            <a:ext cx="8534400" cy="612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Summing up on budget battles, cuts &amp; freezes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Budget office does not know where to cut</a:t>
            </a:r>
          </a:p>
          <a:p>
            <a:pPr eaLnBrk="1" hangingPunct="1"/>
            <a:r>
              <a:rPr lang="en-US" dirty="0" smtClean="0"/>
              <a:t>Units “game” the budget office </a:t>
            </a:r>
          </a:p>
          <a:p>
            <a:pPr lvl="1" eaLnBrk="1" hangingPunct="1"/>
            <a:r>
              <a:rPr lang="en-US" dirty="0" smtClean="0"/>
              <a:t>e.g., facing a budget cut, they cut service to most politically sensitive clients</a:t>
            </a:r>
          </a:p>
          <a:p>
            <a:pPr eaLnBrk="1" hangingPunct="1"/>
            <a:r>
              <a:rPr lang="en-US" dirty="0" smtClean="0"/>
              <a:t>Root causes subsist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recidivism</a:t>
            </a:r>
          </a:p>
          <a:p>
            <a:pPr eaLnBrk="1" hangingPunct="1"/>
            <a:r>
              <a:rPr lang="en-US" dirty="0" smtClean="0"/>
              <a:t>Even “zero-base” budgeting not much better than “incremental” budgeting</a:t>
            </a:r>
          </a:p>
          <a:p>
            <a:pPr lvl="1" eaLnBrk="1" hangingPunct="1"/>
            <a:r>
              <a:rPr lang="en-US" dirty="0" smtClean="0"/>
              <a:t>May even be an opportunity for strategic gaming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839200" cy="1447800"/>
          </a:xfrm>
        </p:spPr>
        <p:txBody>
          <a:bodyPr/>
          <a:lstStyle/>
          <a:p>
            <a:r>
              <a:rPr lang="en-US" sz="3600" dirty="0"/>
              <a:t>Radical solution: </a:t>
            </a:r>
            <a:r>
              <a:rPr lang="en-US" sz="3600" dirty="0" smtClean="0"/>
              <a:t>objective evaluation &amp; incentives</a:t>
            </a:r>
            <a:r>
              <a:rPr lang="en-US" sz="3600" dirty="0"/>
              <a:t>, </a:t>
            </a:r>
            <a:r>
              <a:rPr lang="en-US" sz="3600" dirty="0" smtClean="0"/>
              <a:t>aiming </a:t>
            </a:r>
            <a:r>
              <a:rPr lang="en-US" sz="3600" dirty="0"/>
              <a:t>for an “internal market”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077200" cy="4724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Users</a:t>
            </a:r>
          </a:p>
          <a:p>
            <a:pPr lvl="1"/>
            <a:r>
              <a:rPr lang="en-US" sz="2000" dirty="0" smtClean="0"/>
              <a:t>prices </a:t>
            </a:r>
            <a:r>
              <a:rPr lang="en-US" sz="2000" dirty="0"/>
              <a:t>(partial, total) and/or </a:t>
            </a:r>
            <a:endParaRPr lang="en-US" sz="2000" dirty="0" smtClean="0"/>
          </a:p>
          <a:p>
            <a:pPr lvl="1"/>
            <a:r>
              <a:rPr lang="en-US" sz="2000" dirty="0" smtClean="0"/>
              <a:t>opportunity </a:t>
            </a:r>
            <a:r>
              <a:rPr lang="en-US" sz="2000" dirty="0"/>
              <a:t>cost through freedom of choice (among expenses, internal providers, external providers)</a:t>
            </a:r>
          </a:p>
          <a:p>
            <a:r>
              <a:rPr lang="en-US" sz="2400" dirty="0" smtClean="0"/>
              <a:t>Providers</a:t>
            </a:r>
          </a:p>
          <a:p>
            <a:pPr lvl="1"/>
            <a:r>
              <a:rPr lang="en-US" sz="2000" dirty="0" smtClean="0"/>
              <a:t>pay </a:t>
            </a:r>
            <a:r>
              <a:rPr lang="en-US" sz="2000" dirty="0"/>
              <a:t>for performance, even profit sharing; and </a:t>
            </a:r>
            <a:endParaRPr lang="en-US" sz="2000" dirty="0" smtClean="0"/>
          </a:p>
          <a:p>
            <a:pPr lvl="1"/>
            <a:r>
              <a:rPr lang="en-US" sz="2000" dirty="0" smtClean="0"/>
              <a:t>freedom </a:t>
            </a:r>
            <a:r>
              <a:rPr lang="en-US" sz="2000" dirty="0"/>
              <a:t>to organize provision</a:t>
            </a:r>
          </a:p>
          <a:p>
            <a:r>
              <a:rPr lang="en-US" sz="2400" dirty="0"/>
              <a:t>Budget office: upgraded to market designer and manager, big expense center itself</a:t>
            </a:r>
          </a:p>
          <a:p>
            <a:r>
              <a:rPr lang="en-US" sz="2400" dirty="0" smtClean="0"/>
              <a:t>Objective: better resource allocation</a:t>
            </a:r>
            <a:endParaRPr lang="en-US" sz="2400" dirty="0"/>
          </a:p>
          <a:p>
            <a:pPr lvl="1"/>
            <a:r>
              <a:rPr lang="en-US" sz="2000" dirty="0"/>
              <a:t>Users reveal </a:t>
            </a:r>
            <a:r>
              <a:rPr lang="en-US" sz="2000" dirty="0" smtClean="0"/>
              <a:t>their information on value</a:t>
            </a:r>
            <a:endParaRPr lang="en-US" sz="2000" dirty="0"/>
          </a:p>
          <a:p>
            <a:pPr lvl="1"/>
            <a:r>
              <a:rPr lang="en-US" sz="2000" dirty="0"/>
              <a:t>Providers organize </a:t>
            </a:r>
            <a:r>
              <a:rPr lang="en-US" sz="2000" dirty="0" smtClean="0"/>
              <a:t>+ efficiently (reveal info on cost)</a:t>
            </a:r>
            <a:endParaRPr lang="en-US" sz="2000" dirty="0"/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Users’ </a:t>
            </a:r>
            <a:r>
              <a:rPr lang="en-US" sz="2000" u="sng" dirty="0" smtClean="0"/>
              <a:t>demand</a:t>
            </a:r>
            <a:r>
              <a:rPr lang="en-US" sz="2000" dirty="0" smtClean="0"/>
              <a:t> guides providers’ </a:t>
            </a:r>
            <a:r>
              <a:rPr lang="en-US" sz="2000" u="sng" dirty="0" smtClean="0"/>
              <a:t>supply</a:t>
            </a:r>
            <a:endParaRPr lang="en-US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5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7" grpId="0" build="p"/>
    </p:bldLst>
  </p:timing>
</p:sld>
</file>

<file path=ppt/theme/theme1.xml><?xml version="1.0" encoding="utf-8"?>
<a:theme xmlns:a="http://schemas.openxmlformats.org/drawingml/2006/main" name="Presentación en blanco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CC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ARRUNADA Cognitive Assumpt Instit Anal GRUTER 2004</Template>
  <TotalTime>10245</TotalTime>
  <Words>738</Words>
  <Application>Microsoft Office PowerPoint</Application>
  <PresentationFormat>Presentación en pantalla (4:3)</PresentationFormat>
  <Paragraphs>114</Paragraphs>
  <Slides>15</Slides>
  <Notes>12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7" baseType="lpstr">
      <vt:lpstr>Presentación en blanco</vt:lpstr>
      <vt:lpstr>Imagen</vt:lpstr>
      <vt:lpstr>Reforming public services</vt:lpstr>
      <vt:lpstr>Production under competition, monopoly and bureaucracy </vt:lpstr>
      <vt:lpstr>Palliatives to bureaucracy:  Budgetary practices</vt:lpstr>
      <vt:lpstr>Death while waiting</vt:lpstr>
      <vt:lpstr>Budget cuts in Spain, 2007-2015 Employment (private and public) before (2007) and after (2015) the crisis, in Spain. Salaries (left) and jobs (right)</vt:lpstr>
      <vt:lpstr>Budget cuts in Spain (2):  Public jobs before (2007) and after (2015) the crisis</vt:lpstr>
      <vt:lpstr>Diapositiva 7</vt:lpstr>
      <vt:lpstr>Summing up on budget battles, cuts &amp; freezes</vt:lpstr>
      <vt:lpstr>Radical solution: objective evaluation &amp; incentives, aiming for an “internal market”</vt:lpstr>
      <vt:lpstr>How real &amp; artificial markets work</vt:lpstr>
      <vt:lpstr> The tasks of a market planner</vt:lpstr>
      <vt:lpstr>Jensen &amp; Meckling’s “locus of uncertainty” problem</vt:lpstr>
      <vt:lpstr>Tolerating market decisions</vt:lpstr>
      <vt:lpstr>Chartered schools  (“concertadas”)</vt:lpstr>
      <vt:lpstr>Modest “automatic management” applying some market elements. Examples:</vt:lpstr>
    </vt:vector>
  </TitlesOfParts>
  <Company>UPF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4. Delegation and divisionalization</dc:title>
  <dc:creator>Benito Arruñada</dc:creator>
  <cp:lastModifiedBy>Benito Arruñada</cp:lastModifiedBy>
  <cp:revision>408</cp:revision>
  <dcterms:created xsi:type="dcterms:W3CDTF">2006-01-22T11:51:19Z</dcterms:created>
  <dcterms:modified xsi:type="dcterms:W3CDTF">2017-04-25T09:53:07Z</dcterms:modified>
</cp:coreProperties>
</file>